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22" r:id="rId3"/>
    <p:sldMasterId id="2147483726" r:id="rId4"/>
  </p:sldMasterIdLst>
  <p:notesMasterIdLst>
    <p:notesMasterId r:id="rId83"/>
  </p:notesMasterIdLst>
  <p:sldIdLst>
    <p:sldId id="257" r:id="rId5"/>
    <p:sldId id="458" r:id="rId6"/>
    <p:sldId id="565" r:id="rId7"/>
    <p:sldId id="502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510" r:id="rId16"/>
    <p:sldId id="511" r:id="rId17"/>
    <p:sldId id="512" r:id="rId18"/>
    <p:sldId id="513" r:id="rId19"/>
    <p:sldId id="514" r:id="rId20"/>
    <p:sldId id="515" r:id="rId21"/>
    <p:sldId id="516" r:id="rId22"/>
    <p:sldId id="517" r:id="rId23"/>
    <p:sldId id="518" r:id="rId24"/>
    <p:sldId id="519" r:id="rId25"/>
    <p:sldId id="520" r:id="rId26"/>
    <p:sldId id="521" r:id="rId27"/>
    <p:sldId id="522" r:id="rId28"/>
    <p:sldId id="523" r:id="rId29"/>
    <p:sldId id="525" r:id="rId30"/>
    <p:sldId id="574" r:id="rId31"/>
    <p:sldId id="572" r:id="rId32"/>
    <p:sldId id="526" r:id="rId33"/>
    <p:sldId id="527" r:id="rId34"/>
    <p:sldId id="528" r:id="rId35"/>
    <p:sldId id="567" r:id="rId36"/>
    <p:sldId id="569" r:id="rId37"/>
    <p:sldId id="570" r:id="rId38"/>
    <p:sldId id="529" r:id="rId39"/>
    <p:sldId id="530" r:id="rId40"/>
    <p:sldId id="531" r:id="rId41"/>
    <p:sldId id="566" r:id="rId42"/>
    <p:sldId id="532" r:id="rId43"/>
    <p:sldId id="533" r:id="rId44"/>
    <p:sldId id="534" r:id="rId45"/>
    <p:sldId id="535" r:id="rId46"/>
    <p:sldId id="575" r:id="rId47"/>
    <p:sldId id="537" r:id="rId48"/>
    <p:sldId id="538" r:id="rId49"/>
    <p:sldId id="539" r:id="rId50"/>
    <p:sldId id="540" r:id="rId51"/>
    <p:sldId id="541" r:id="rId52"/>
    <p:sldId id="542" r:id="rId53"/>
    <p:sldId id="543" r:id="rId54"/>
    <p:sldId id="545" r:id="rId55"/>
    <p:sldId id="546" r:id="rId56"/>
    <p:sldId id="547" r:id="rId57"/>
    <p:sldId id="548" r:id="rId58"/>
    <p:sldId id="549" r:id="rId59"/>
    <p:sldId id="550" r:id="rId60"/>
    <p:sldId id="551" r:id="rId61"/>
    <p:sldId id="552" r:id="rId62"/>
    <p:sldId id="553" r:id="rId63"/>
    <p:sldId id="554" r:id="rId64"/>
    <p:sldId id="555" r:id="rId65"/>
    <p:sldId id="556" r:id="rId66"/>
    <p:sldId id="557" r:id="rId67"/>
    <p:sldId id="558" r:id="rId68"/>
    <p:sldId id="559" r:id="rId69"/>
    <p:sldId id="560" r:id="rId70"/>
    <p:sldId id="561" r:id="rId71"/>
    <p:sldId id="562" r:id="rId72"/>
    <p:sldId id="563" r:id="rId73"/>
    <p:sldId id="564" r:id="rId74"/>
    <p:sldId id="440" r:id="rId75"/>
    <p:sldId id="453" r:id="rId76"/>
    <p:sldId id="454" r:id="rId77"/>
    <p:sldId id="455" r:id="rId78"/>
    <p:sldId id="457" r:id="rId79"/>
    <p:sldId id="492" r:id="rId80"/>
    <p:sldId id="286" r:id="rId81"/>
    <p:sldId id="430" r:id="rId82"/>
    <p:sldId id="364" r:id="rId84"/>
    <p:sldId id="465" r:id="rId85"/>
    <p:sldId id="365" r:id="rId86"/>
    <p:sldId id="366" r:id="rId87"/>
    <p:sldId id="367" r:id="rId88"/>
    <p:sldId id="368" r:id="rId89"/>
    <p:sldId id="493" r:id="rId90"/>
    <p:sldId id="494" r:id="rId91"/>
    <p:sldId id="369" r:id="rId92"/>
    <p:sldId id="370" r:id="rId93"/>
    <p:sldId id="498" r:id="rId94"/>
    <p:sldId id="495" r:id="rId95"/>
    <p:sldId id="371" r:id="rId96"/>
    <p:sldId id="372" r:id="rId97"/>
    <p:sldId id="373" r:id="rId98"/>
    <p:sldId id="374" r:id="rId99"/>
    <p:sldId id="375" r:id="rId100"/>
    <p:sldId id="376" r:id="rId101"/>
    <p:sldId id="497" r:id="rId102"/>
    <p:sldId id="377" r:id="rId103"/>
    <p:sldId id="378" r:id="rId104"/>
    <p:sldId id="379" r:id="rId105"/>
    <p:sldId id="469" r:id="rId106"/>
    <p:sldId id="381" r:id="rId107"/>
    <p:sldId id="382" r:id="rId108"/>
    <p:sldId id="383" r:id="rId109"/>
    <p:sldId id="496" r:id="rId110"/>
    <p:sldId id="385" r:id="rId111"/>
    <p:sldId id="386" r:id="rId112"/>
    <p:sldId id="473" r:id="rId113"/>
    <p:sldId id="474" r:id="rId114"/>
    <p:sldId id="475" r:id="rId115"/>
    <p:sldId id="476" r:id="rId116"/>
    <p:sldId id="285" r:id="rId117"/>
    <p:sldId id="389" r:id="rId118"/>
    <p:sldId id="390" r:id="rId119"/>
    <p:sldId id="391" r:id="rId120"/>
    <p:sldId id="392" r:id="rId121"/>
    <p:sldId id="576" r:id="rId122"/>
    <p:sldId id="393" r:id="rId123"/>
    <p:sldId id="459" r:id="rId124"/>
    <p:sldId id="395" r:id="rId125"/>
    <p:sldId id="396" r:id="rId126"/>
    <p:sldId id="577" r:id="rId127"/>
    <p:sldId id="499" r:id="rId128"/>
    <p:sldId id="500" r:id="rId129"/>
    <p:sldId id="573" r:id="rId130"/>
    <p:sldId id="501" r:id="rId131"/>
    <p:sldId id="462" r:id="rId132"/>
    <p:sldId id="461" r:id="rId133"/>
    <p:sldId id="491" r:id="rId134"/>
    <p:sldId id="260" r:id="rId135"/>
  </p:sldIdLst>
  <p:sldSz cx="12192000" cy="6858000"/>
  <p:notesSz cx="6858000" cy="9144000"/>
  <p:custDataLst>
    <p:tags r:id="rId1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3" userDrawn="1">
          <p15:clr>
            <a:srgbClr val="A4A3A4"/>
          </p15:clr>
        </p15:guide>
        <p15:guide id="2" pos="37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466866996" name="Sofia" initials="S" lastIdx="1" clrIdx="2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B8B"/>
    <a:srgbClr val="7FA4AE"/>
    <a:srgbClr val="589EF9"/>
    <a:srgbClr val="0F74F8"/>
    <a:srgbClr val="0864DE"/>
    <a:srgbClr val="086BEA"/>
    <a:srgbClr val="3182EB"/>
    <a:srgbClr val="0D71F7"/>
    <a:srgbClr val="33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 showGuides="1">
      <p:cViewPr varScale="1">
        <p:scale>
          <a:sx n="162" d="100"/>
          <a:sy n="162" d="100"/>
        </p:scale>
        <p:origin x="240" y="168"/>
      </p:cViewPr>
      <p:guideLst>
        <p:guide orient="horz" pos="2203"/>
        <p:guide pos="37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4.xml"/><Relationship Id="rId98" Type="http://schemas.openxmlformats.org/officeDocument/2006/relationships/slide" Target="slides/slide93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" Type="http://schemas.openxmlformats.org/officeDocument/2006/relationships/slide" Target="slides/slide5.xml"/><Relationship Id="rId89" Type="http://schemas.openxmlformats.org/officeDocument/2006/relationships/slide" Target="slides/slide84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4" Type="http://schemas.openxmlformats.org/officeDocument/2006/relationships/slide" Target="slides/slide79.xml"/><Relationship Id="rId83" Type="http://schemas.openxmlformats.org/officeDocument/2006/relationships/notesMaster" Target="notesMasters/notesMaster1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0" Type="http://schemas.openxmlformats.org/officeDocument/2006/relationships/tags" Target="tags/tag118.xml"/><Relationship Id="rId14" Type="http://schemas.openxmlformats.org/officeDocument/2006/relationships/slide" Target="slides/slide10.xml"/><Relationship Id="rId139" Type="http://schemas.openxmlformats.org/officeDocument/2006/relationships/commentAuthors" Target="commentAuthors.xml"/><Relationship Id="rId138" Type="http://schemas.openxmlformats.org/officeDocument/2006/relationships/tableStyles" Target="tableStyles.xml"/><Relationship Id="rId137" Type="http://schemas.openxmlformats.org/officeDocument/2006/relationships/viewProps" Target="viewProps.xml"/><Relationship Id="rId136" Type="http://schemas.openxmlformats.org/officeDocument/2006/relationships/presProps" Target="presProps.xml"/><Relationship Id="rId135" Type="http://schemas.openxmlformats.org/officeDocument/2006/relationships/slide" Target="slides/slide130.xml"/><Relationship Id="rId134" Type="http://schemas.openxmlformats.org/officeDocument/2006/relationships/slide" Target="slides/slide129.xml"/><Relationship Id="rId133" Type="http://schemas.openxmlformats.org/officeDocument/2006/relationships/slide" Target="slides/slide128.xml"/><Relationship Id="rId132" Type="http://schemas.openxmlformats.org/officeDocument/2006/relationships/slide" Target="slides/slide127.xml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" Type="http://schemas.openxmlformats.org/officeDocument/2006/relationships/slide" Target="slides/slide9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125" Type="http://schemas.openxmlformats.org/officeDocument/2006/relationships/slide" Target="slides/slide120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121" Type="http://schemas.openxmlformats.org/officeDocument/2006/relationships/slide" Target="slides/slide116.xml"/><Relationship Id="rId120" Type="http://schemas.openxmlformats.org/officeDocument/2006/relationships/slide" Target="slides/slide115.xml"/><Relationship Id="rId12" Type="http://schemas.openxmlformats.org/officeDocument/2006/relationships/slide" Target="slides/slide8.xml"/><Relationship Id="rId119" Type="http://schemas.openxmlformats.org/officeDocument/2006/relationships/slide" Target="slides/slide114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4" Type="http://schemas.openxmlformats.org/officeDocument/2006/relationships/slide" Target="slides/slide109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110" Type="http://schemas.openxmlformats.org/officeDocument/2006/relationships/slide" Target="slides/slide105.xml"/><Relationship Id="rId11" Type="http://schemas.openxmlformats.org/officeDocument/2006/relationships/slide" Target="slides/slide7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个人收入申报系统主要用于申报学生劳务费、校内人员其他工薪收入、校外人员劳务费：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之前是月初与工资同时发放上月的其他收入，</a:t>
            </a:r>
            <a:endParaRPr lang="zh-CN" altLang="en-US" b="1" dirty="0"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从即日起开始，已投递完的不需要补盖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之前是月初与工资同时发放上月的其他收入，</a:t>
            </a:r>
            <a:endParaRPr lang="zh-CN" altLang="en-US" b="1" dirty="0"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从即日起开始，已投递完的不需要补盖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microsoft.com/office/2007/relationships/hdphoto" Target="../media/image2.wdp"/><Relationship Id="rId5" Type="http://schemas.openxmlformats.org/officeDocument/2006/relationships/image" Target="../media/image1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image" Target="../media/image3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4.pn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accent1">
                  <a:alpha val="24000"/>
                </a:schemeClr>
              </a:gs>
            </a:gsLst>
            <a:lin ang="7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" name="圆: 空心 7"/>
          <p:cNvSpPr/>
          <p:nvPr>
            <p:custDataLst>
              <p:tags r:id="rId3"/>
            </p:custDataLst>
          </p:nvPr>
        </p:nvSpPr>
        <p:spPr>
          <a:xfrm>
            <a:off x="498005" y="727076"/>
            <a:ext cx="4457700" cy="4457700"/>
          </a:xfrm>
          <a:prstGeom prst="donut">
            <a:avLst>
              <a:gd name="adj" fmla="val 23891"/>
            </a:avLst>
          </a:prstGeom>
          <a:gradFill>
            <a:gsLst>
              <a:gs pos="32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53000"/>
                </a:schemeClr>
              </a:gs>
            </a:gsLst>
            <a:lin ang="180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 contrast="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5" r="-2347"/>
          <a:stretch>
            <a:fillRect/>
          </a:stretch>
        </p:blipFill>
        <p:spPr>
          <a:xfrm>
            <a:off x="0" y="1186744"/>
            <a:ext cx="6400800" cy="5670939"/>
          </a:xfrm>
          <a:prstGeom prst="rect">
            <a:avLst/>
          </a:prstGeom>
        </p:spPr>
      </p:pic>
      <p:sp>
        <p:nvSpPr>
          <p:cNvPr id="15" name="任意多边形: 形状 14"/>
          <p:cNvSpPr/>
          <p:nvPr>
            <p:custDataLst>
              <p:tags r:id="rId7"/>
            </p:custDataLst>
          </p:nvPr>
        </p:nvSpPr>
        <p:spPr>
          <a:xfrm>
            <a:off x="3360756" y="2144455"/>
            <a:ext cx="692132" cy="178375"/>
          </a:xfrm>
          <a:custGeom>
            <a:avLst/>
            <a:gdLst>
              <a:gd name="connsiteX0" fmla="*/ 779279 w 797474"/>
              <a:gd name="connsiteY0" fmla="*/ 169134 h 205524"/>
              <a:gd name="connsiteX1" fmla="*/ 797474 w 797474"/>
              <a:gd name="connsiteY1" fmla="*/ 187329 h 205524"/>
              <a:gd name="connsiteX2" fmla="*/ 779279 w 797474"/>
              <a:gd name="connsiteY2" fmla="*/ 205524 h 205524"/>
              <a:gd name="connsiteX3" fmla="*/ 761084 w 797474"/>
              <a:gd name="connsiteY3" fmla="*/ 187329 h 205524"/>
              <a:gd name="connsiteX4" fmla="*/ 779279 w 797474"/>
              <a:gd name="connsiteY4" fmla="*/ 169134 h 205524"/>
              <a:gd name="connsiteX5" fmla="*/ 670867 w 797474"/>
              <a:gd name="connsiteY5" fmla="*/ 169134 h 205524"/>
              <a:gd name="connsiteX6" fmla="*/ 689062 w 797474"/>
              <a:gd name="connsiteY6" fmla="*/ 187329 h 205524"/>
              <a:gd name="connsiteX7" fmla="*/ 670867 w 797474"/>
              <a:gd name="connsiteY7" fmla="*/ 205524 h 205524"/>
              <a:gd name="connsiteX8" fmla="*/ 652672 w 797474"/>
              <a:gd name="connsiteY8" fmla="*/ 187329 h 205524"/>
              <a:gd name="connsiteX9" fmla="*/ 670867 w 797474"/>
              <a:gd name="connsiteY9" fmla="*/ 169134 h 205524"/>
              <a:gd name="connsiteX10" fmla="*/ 562455 w 797474"/>
              <a:gd name="connsiteY10" fmla="*/ 169134 h 205524"/>
              <a:gd name="connsiteX11" fmla="*/ 580650 w 797474"/>
              <a:gd name="connsiteY11" fmla="*/ 187329 h 205524"/>
              <a:gd name="connsiteX12" fmla="*/ 562455 w 797474"/>
              <a:gd name="connsiteY12" fmla="*/ 205524 h 205524"/>
              <a:gd name="connsiteX13" fmla="*/ 544260 w 797474"/>
              <a:gd name="connsiteY13" fmla="*/ 187329 h 205524"/>
              <a:gd name="connsiteX14" fmla="*/ 562455 w 797474"/>
              <a:gd name="connsiteY14" fmla="*/ 169134 h 205524"/>
              <a:gd name="connsiteX15" fmla="*/ 454043 w 797474"/>
              <a:gd name="connsiteY15" fmla="*/ 169134 h 205524"/>
              <a:gd name="connsiteX16" fmla="*/ 472238 w 797474"/>
              <a:gd name="connsiteY16" fmla="*/ 187329 h 205524"/>
              <a:gd name="connsiteX17" fmla="*/ 454043 w 797474"/>
              <a:gd name="connsiteY17" fmla="*/ 205524 h 205524"/>
              <a:gd name="connsiteX18" fmla="*/ 435848 w 797474"/>
              <a:gd name="connsiteY18" fmla="*/ 187329 h 205524"/>
              <a:gd name="connsiteX19" fmla="*/ 454043 w 797474"/>
              <a:gd name="connsiteY19" fmla="*/ 169134 h 205524"/>
              <a:gd name="connsiteX20" fmla="*/ 343431 w 797474"/>
              <a:gd name="connsiteY20" fmla="*/ 169134 h 205524"/>
              <a:gd name="connsiteX21" fmla="*/ 361626 w 797474"/>
              <a:gd name="connsiteY21" fmla="*/ 187329 h 205524"/>
              <a:gd name="connsiteX22" fmla="*/ 343431 w 797474"/>
              <a:gd name="connsiteY22" fmla="*/ 205524 h 205524"/>
              <a:gd name="connsiteX23" fmla="*/ 325236 w 797474"/>
              <a:gd name="connsiteY23" fmla="*/ 187329 h 205524"/>
              <a:gd name="connsiteX24" fmla="*/ 343431 w 797474"/>
              <a:gd name="connsiteY24" fmla="*/ 169134 h 205524"/>
              <a:gd name="connsiteX25" fmla="*/ 235019 w 797474"/>
              <a:gd name="connsiteY25" fmla="*/ 169134 h 205524"/>
              <a:gd name="connsiteX26" fmla="*/ 253214 w 797474"/>
              <a:gd name="connsiteY26" fmla="*/ 187329 h 205524"/>
              <a:gd name="connsiteX27" fmla="*/ 235019 w 797474"/>
              <a:gd name="connsiteY27" fmla="*/ 205524 h 205524"/>
              <a:gd name="connsiteX28" fmla="*/ 216824 w 797474"/>
              <a:gd name="connsiteY28" fmla="*/ 187329 h 205524"/>
              <a:gd name="connsiteX29" fmla="*/ 235019 w 797474"/>
              <a:gd name="connsiteY29" fmla="*/ 169134 h 205524"/>
              <a:gd name="connsiteX30" fmla="*/ 126607 w 797474"/>
              <a:gd name="connsiteY30" fmla="*/ 169134 h 205524"/>
              <a:gd name="connsiteX31" fmla="*/ 144802 w 797474"/>
              <a:gd name="connsiteY31" fmla="*/ 187329 h 205524"/>
              <a:gd name="connsiteX32" fmla="*/ 126607 w 797474"/>
              <a:gd name="connsiteY32" fmla="*/ 205524 h 205524"/>
              <a:gd name="connsiteX33" fmla="*/ 108412 w 797474"/>
              <a:gd name="connsiteY33" fmla="*/ 187329 h 205524"/>
              <a:gd name="connsiteX34" fmla="*/ 126607 w 797474"/>
              <a:gd name="connsiteY34" fmla="*/ 169134 h 205524"/>
              <a:gd name="connsiteX35" fmla="*/ 18195 w 797474"/>
              <a:gd name="connsiteY35" fmla="*/ 169134 h 205524"/>
              <a:gd name="connsiteX36" fmla="*/ 36390 w 797474"/>
              <a:gd name="connsiteY36" fmla="*/ 187329 h 205524"/>
              <a:gd name="connsiteX37" fmla="*/ 18195 w 797474"/>
              <a:gd name="connsiteY37" fmla="*/ 205524 h 205524"/>
              <a:gd name="connsiteX38" fmla="*/ 0 w 797474"/>
              <a:gd name="connsiteY38" fmla="*/ 187329 h 205524"/>
              <a:gd name="connsiteX39" fmla="*/ 18195 w 797474"/>
              <a:gd name="connsiteY39" fmla="*/ 169134 h 205524"/>
              <a:gd name="connsiteX40" fmla="*/ 779279 w 797474"/>
              <a:gd name="connsiteY40" fmla="*/ 84567 h 205524"/>
              <a:gd name="connsiteX41" fmla="*/ 797474 w 797474"/>
              <a:gd name="connsiteY41" fmla="*/ 102762 h 205524"/>
              <a:gd name="connsiteX42" fmla="*/ 779279 w 797474"/>
              <a:gd name="connsiteY42" fmla="*/ 120957 h 205524"/>
              <a:gd name="connsiteX43" fmla="*/ 761084 w 797474"/>
              <a:gd name="connsiteY43" fmla="*/ 102762 h 205524"/>
              <a:gd name="connsiteX44" fmla="*/ 779279 w 797474"/>
              <a:gd name="connsiteY44" fmla="*/ 84567 h 205524"/>
              <a:gd name="connsiteX45" fmla="*/ 670867 w 797474"/>
              <a:gd name="connsiteY45" fmla="*/ 84567 h 205524"/>
              <a:gd name="connsiteX46" fmla="*/ 689062 w 797474"/>
              <a:gd name="connsiteY46" fmla="*/ 102762 h 205524"/>
              <a:gd name="connsiteX47" fmla="*/ 670867 w 797474"/>
              <a:gd name="connsiteY47" fmla="*/ 120957 h 205524"/>
              <a:gd name="connsiteX48" fmla="*/ 652672 w 797474"/>
              <a:gd name="connsiteY48" fmla="*/ 102762 h 205524"/>
              <a:gd name="connsiteX49" fmla="*/ 670867 w 797474"/>
              <a:gd name="connsiteY49" fmla="*/ 84567 h 205524"/>
              <a:gd name="connsiteX50" fmla="*/ 562455 w 797474"/>
              <a:gd name="connsiteY50" fmla="*/ 84567 h 205524"/>
              <a:gd name="connsiteX51" fmla="*/ 580650 w 797474"/>
              <a:gd name="connsiteY51" fmla="*/ 102762 h 205524"/>
              <a:gd name="connsiteX52" fmla="*/ 562455 w 797474"/>
              <a:gd name="connsiteY52" fmla="*/ 120957 h 205524"/>
              <a:gd name="connsiteX53" fmla="*/ 544260 w 797474"/>
              <a:gd name="connsiteY53" fmla="*/ 102762 h 205524"/>
              <a:gd name="connsiteX54" fmla="*/ 562455 w 797474"/>
              <a:gd name="connsiteY54" fmla="*/ 84567 h 205524"/>
              <a:gd name="connsiteX55" fmla="*/ 454043 w 797474"/>
              <a:gd name="connsiteY55" fmla="*/ 84567 h 205524"/>
              <a:gd name="connsiteX56" fmla="*/ 472238 w 797474"/>
              <a:gd name="connsiteY56" fmla="*/ 102762 h 205524"/>
              <a:gd name="connsiteX57" fmla="*/ 454043 w 797474"/>
              <a:gd name="connsiteY57" fmla="*/ 120957 h 205524"/>
              <a:gd name="connsiteX58" fmla="*/ 435848 w 797474"/>
              <a:gd name="connsiteY58" fmla="*/ 102762 h 205524"/>
              <a:gd name="connsiteX59" fmla="*/ 454043 w 797474"/>
              <a:gd name="connsiteY59" fmla="*/ 84567 h 205524"/>
              <a:gd name="connsiteX60" fmla="*/ 343431 w 797474"/>
              <a:gd name="connsiteY60" fmla="*/ 84567 h 205524"/>
              <a:gd name="connsiteX61" fmla="*/ 361626 w 797474"/>
              <a:gd name="connsiteY61" fmla="*/ 102762 h 205524"/>
              <a:gd name="connsiteX62" fmla="*/ 343431 w 797474"/>
              <a:gd name="connsiteY62" fmla="*/ 120957 h 205524"/>
              <a:gd name="connsiteX63" fmla="*/ 325236 w 797474"/>
              <a:gd name="connsiteY63" fmla="*/ 102762 h 205524"/>
              <a:gd name="connsiteX64" fmla="*/ 343431 w 797474"/>
              <a:gd name="connsiteY64" fmla="*/ 84567 h 205524"/>
              <a:gd name="connsiteX65" fmla="*/ 235019 w 797474"/>
              <a:gd name="connsiteY65" fmla="*/ 84567 h 205524"/>
              <a:gd name="connsiteX66" fmla="*/ 253214 w 797474"/>
              <a:gd name="connsiteY66" fmla="*/ 102762 h 205524"/>
              <a:gd name="connsiteX67" fmla="*/ 235019 w 797474"/>
              <a:gd name="connsiteY67" fmla="*/ 120957 h 205524"/>
              <a:gd name="connsiteX68" fmla="*/ 216824 w 797474"/>
              <a:gd name="connsiteY68" fmla="*/ 102762 h 205524"/>
              <a:gd name="connsiteX69" fmla="*/ 235019 w 797474"/>
              <a:gd name="connsiteY69" fmla="*/ 84567 h 205524"/>
              <a:gd name="connsiteX70" fmla="*/ 126607 w 797474"/>
              <a:gd name="connsiteY70" fmla="*/ 84567 h 205524"/>
              <a:gd name="connsiteX71" fmla="*/ 144802 w 797474"/>
              <a:gd name="connsiteY71" fmla="*/ 102762 h 205524"/>
              <a:gd name="connsiteX72" fmla="*/ 126607 w 797474"/>
              <a:gd name="connsiteY72" fmla="*/ 120957 h 205524"/>
              <a:gd name="connsiteX73" fmla="*/ 108412 w 797474"/>
              <a:gd name="connsiteY73" fmla="*/ 102762 h 205524"/>
              <a:gd name="connsiteX74" fmla="*/ 126607 w 797474"/>
              <a:gd name="connsiteY74" fmla="*/ 84567 h 205524"/>
              <a:gd name="connsiteX75" fmla="*/ 18195 w 797474"/>
              <a:gd name="connsiteY75" fmla="*/ 84567 h 205524"/>
              <a:gd name="connsiteX76" fmla="*/ 36390 w 797474"/>
              <a:gd name="connsiteY76" fmla="*/ 102762 h 205524"/>
              <a:gd name="connsiteX77" fmla="*/ 18195 w 797474"/>
              <a:gd name="connsiteY77" fmla="*/ 120957 h 205524"/>
              <a:gd name="connsiteX78" fmla="*/ 0 w 797474"/>
              <a:gd name="connsiteY78" fmla="*/ 102762 h 205524"/>
              <a:gd name="connsiteX79" fmla="*/ 18195 w 797474"/>
              <a:gd name="connsiteY79" fmla="*/ 84567 h 205524"/>
              <a:gd name="connsiteX80" fmla="*/ 779279 w 797474"/>
              <a:gd name="connsiteY80" fmla="*/ 0 h 205524"/>
              <a:gd name="connsiteX81" fmla="*/ 797474 w 797474"/>
              <a:gd name="connsiteY81" fmla="*/ 18195 h 205524"/>
              <a:gd name="connsiteX82" fmla="*/ 779279 w 797474"/>
              <a:gd name="connsiteY82" fmla="*/ 36390 h 205524"/>
              <a:gd name="connsiteX83" fmla="*/ 761084 w 797474"/>
              <a:gd name="connsiteY83" fmla="*/ 18195 h 205524"/>
              <a:gd name="connsiteX84" fmla="*/ 779279 w 797474"/>
              <a:gd name="connsiteY84" fmla="*/ 0 h 205524"/>
              <a:gd name="connsiteX85" fmla="*/ 670867 w 797474"/>
              <a:gd name="connsiteY85" fmla="*/ 0 h 205524"/>
              <a:gd name="connsiteX86" fmla="*/ 689062 w 797474"/>
              <a:gd name="connsiteY86" fmla="*/ 18195 h 205524"/>
              <a:gd name="connsiteX87" fmla="*/ 670867 w 797474"/>
              <a:gd name="connsiteY87" fmla="*/ 36390 h 205524"/>
              <a:gd name="connsiteX88" fmla="*/ 652672 w 797474"/>
              <a:gd name="connsiteY88" fmla="*/ 18195 h 205524"/>
              <a:gd name="connsiteX89" fmla="*/ 670867 w 797474"/>
              <a:gd name="connsiteY89" fmla="*/ 0 h 205524"/>
              <a:gd name="connsiteX90" fmla="*/ 562455 w 797474"/>
              <a:gd name="connsiteY90" fmla="*/ 0 h 205524"/>
              <a:gd name="connsiteX91" fmla="*/ 580650 w 797474"/>
              <a:gd name="connsiteY91" fmla="*/ 18195 h 205524"/>
              <a:gd name="connsiteX92" fmla="*/ 562455 w 797474"/>
              <a:gd name="connsiteY92" fmla="*/ 36390 h 205524"/>
              <a:gd name="connsiteX93" fmla="*/ 544260 w 797474"/>
              <a:gd name="connsiteY93" fmla="*/ 18195 h 205524"/>
              <a:gd name="connsiteX94" fmla="*/ 562455 w 797474"/>
              <a:gd name="connsiteY94" fmla="*/ 0 h 205524"/>
              <a:gd name="connsiteX95" fmla="*/ 454043 w 797474"/>
              <a:gd name="connsiteY95" fmla="*/ 0 h 205524"/>
              <a:gd name="connsiteX96" fmla="*/ 472238 w 797474"/>
              <a:gd name="connsiteY96" fmla="*/ 18195 h 205524"/>
              <a:gd name="connsiteX97" fmla="*/ 454043 w 797474"/>
              <a:gd name="connsiteY97" fmla="*/ 36390 h 205524"/>
              <a:gd name="connsiteX98" fmla="*/ 435848 w 797474"/>
              <a:gd name="connsiteY98" fmla="*/ 18195 h 205524"/>
              <a:gd name="connsiteX99" fmla="*/ 454043 w 797474"/>
              <a:gd name="connsiteY99" fmla="*/ 0 h 205524"/>
              <a:gd name="connsiteX100" fmla="*/ 343431 w 797474"/>
              <a:gd name="connsiteY100" fmla="*/ 0 h 205524"/>
              <a:gd name="connsiteX101" fmla="*/ 361626 w 797474"/>
              <a:gd name="connsiteY101" fmla="*/ 18195 h 205524"/>
              <a:gd name="connsiteX102" fmla="*/ 343431 w 797474"/>
              <a:gd name="connsiteY102" fmla="*/ 36390 h 205524"/>
              <a:gd name="connsiteX103" fmla="*/ 325236 w 797474"/>
              <a:gd name="connsiteY103" fmla="*/ 18195 h 205524"/>
              <a:gd name="connsiteX104" fmla="*/ 343431 w 797474"/>
              <a:gd name="connsiteY104" fmla="*/ 0 h 205524"/>
              <a:gd name="connsiteX105" fmla="*/ 235019 w 797474"/>
              <a:gd name="connsiteY105" fmla="*/ 0 h 205524"/>
              <a:gd name="connsiteX106" fmla="*/ 253214 w 797474"/>
              <a:gd name="connsiteY106" fmla="*/ 18195 h 205524"/>
              <a:gd name="connsiteX107" fmla="*/ 235019 w 797474"/>
              <a:gd name="connsiteY107" fmla="*/ 36390 h 205524"/>
              <a:gd name="connsiteX108" fmla="*/ 216824 w 797474"/>
              <a:gd name="connsiteY108" fmla="*/ 18195 h 205524"/>
              <a:gd name="connsiteX109" fmla="*/ 235019 w 797474"/>
              <a:gd name="connsiteY109" fmla="*/ 0 h 205524"/>
              <a:gd name="connsiteX110" fmla="*/ 126607 w 797474"/>
              <a:gd name="connsiteY110" fmla="*/ 0 h 205524"/>
              <a:gd name="connsiteX111" fmla="*/ 144802 w 797474"/>
              <a:gd name="connsiteY111" fmla="*/ 18195 h 205524"/>
              <a:gd name="connsiteX112" fmla="*/ 126607 w 797474"/>
              <a:gd name="connsiteY112" fmla="*/ 36390 h 205524"/>
              <a:gd name="connsiteX113" fmla="*/ 108412 w 797474"/>
              <a:gd name="connsiteY113" fmla="*/ 18195 h 205524"/>
              <a:gd name="connsiteX114" fmla="*/ 126607 w 797474"/>
              <a:gd name="connsiteY114" fmla="*/ 0 h 205524"/>
              <a:gd name="connsiteX115" fmla="*/ 18195 w 797474"/>
              <a:gd name="connsiteY115" fmla="*/ 0 h 205524"/>
              <a:gd name="connsiteX116" fmla="*/ 36390 w 797474"/>
              <a:gd name="connsiteY116" fmla="*/ 18195 h 205524"/>
              <a:gd name="connsiteX117" fmla="*/ 18195 w 797474"/>
              <a:gd name="connsiteY117" fmla="*/ 36390 h 205524"/>
              <a:gd name="connsiteX118" fmla="*/ 0 w 797474"/>
              <a:gd name="connsiteY118" fmla="*/ 18195 h 205524"/>
              <a:gd name="connsiteX119" fmla="*/ 18195 w 797474"/>
              <a:gd name="connsiteY119" fmla="*/ 0 h 2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97474" h="205524">
                <a:moveTo>
                  <a:pt x="779279" y="169134"/>
                </a:moveTo>
                <a:cubicBezTo>
                  <a:pt x="789328" y="169134"/>
                  <a:pt x="797474" y="177280"/>
                  <a:pt x="797474" y="187329"/>
                </a:cubicBezTo>
                <a:cubicBezTo>
                  <a:pt x="797474" y="197378"/>
                  <a:pt x="789328" y="205524"/>
                  <a:pt x="779279" y="205524"/>
                </a:cubicBezTo>
                <a:cubicBezTo>
                  <a:pt x="769230" y="205524"/>
                  <a:pt x="761084" y="197378"/>
                  <a:pt x="761084" y="187329"/>
                </a:cubicBezTo>
                <a:cubicBezTo>
                  <a:pt x="761084" y="177280"/>
                  <a:pt x="769230" y="169134"/>
                  <a:pt x="779279" y="169134"/>
                </a:cubicBezTo>
                <a:close/>
                <a:moveTo>
                  <a:pt x="670867" y="169134"/>
                </a:moveTo>
                <a:cubicBezTo>
                  <a:pt x="680916" y="169134"/>
                  <a:pt x="689062" y="177280"/>
                  <a:pt x="689062" y="187329"/>
                </a:cubicBezTo>
                <a:cubicBezTo>
                  <a:pt x="689062" y="197378"/>
                  <a:pt x="680916" y="205524"/>
                  <a:pt x="670867" y="205524"/>
                </a:cubicBezTo>
                <a:cubicBezTo>
                  <a:pt x="660819" y="205524"/>
                  <a:pt x="652672" y="197378"/>
                  <a:pt x="652672" y="187329"/>
                </a:cubicBezTo>
                <a:cubicBezTo>
                  <a:pt x="652672" y="177280"/>
                  <a:pt x="660819" y="169134"/>
                  <a:pt x="670867" y="169134"/>
                </a:cubicBezTo>
                <a:close/>
                <a:moveTo>
                  <a:pt x="562455" y="169134"/>
                </a:moveTo>
                <a:cubicBezTo>
                  <a:pt x="572504" y="169134"/>
                  <a:pt x="580650" y="177280"/>
                  <a:pt x="580650" y="187329"/>
                </a:cubicBezTo>
                <a:cubicBezTo>
                  <a:pt x="580650" y="197378"/>
                  <a:pt x="572504" y="205524"/>
                  <a:pt x="562455" y="205524"/>
                </a:cubicBezTo>
                <a:cubicBezTo>
                  <a:pt x="552406" y="205524"/>
                  <a:pt x="544260" y="197378"/>
                  <a:pt x="544260" y="187329"/>
                </a:cubicBezTo>
                <a:cubicBezTo>
                  <a:pt x="544260" y="177280"/>
                  <a:pt x="552406" y="169134"/>
                  <a:pt x="562455" y="169134"/>
                </a:cubicBezTo>
                <a:close/>
                <a:moveTo>
                  <a:pt x="454043" y="169134"/>
                </a:moveTo>
                <a:cubicBezTo>
                  <a:pt x="464092" y="169134"/>
                  <a:pt x="472238" y="177280"/>
                  <a:pt x="472238" y="187329"/>
                </a:cubicBezTo>
                <a:cubicBezTo>
                  <a:pt x="472238" y="197378"/>
                  <a:pt x="464092" y="205524"/>
                  <a:pt x="454043" y="205524"/>
                </a:cubicBezTo>
                <a:cubicBezTo>
                  <a:pt x="443994" y="205524"/>
                  <a:pt x="435848" y="197378"/>
                  <a:pt x="435848" y="187329"/>
                </a:cubicBezTo>
                <a:cubicBezTo>
                  <a:pt x="435848" y="177280"/>
                  <a:pt x="443994" y="169134"/>
                  <a:pt x="454043" y="169134"/>
                </a:cubicBezTo>
                <a:close/>
                <a:moveTo>
                  <a:pt x="343431" y="169134"/>
                </a:moveTo>
                <a:cubicBezTo>
                  <a:pt x="353480" y="169134"/>
                  <a:pt x="361626" y="177280"/>
                  <a:pt x="361626" y="187329"/>
                </a:cubicBezTo>
                <a:cubicBezTo>
                  <a:pt x="361626" y="197378"/>
                  <a:pt x="353480" y="205524"/>
                  <a:pt x="343431" y="205524"/>
                </a:cubicBezTo>
                <a:cubicBezTo>
                  <a:pt x="333382" y="205524"/>
                  <a:pt x="325236" y="197378"/>
                  <a:pt x="325236" y="187329"/>
                </a:cubicBezTo>
                <a:cubicBezTo>
                  <a:pt x="325236" y="177280"/>
                  <a:pt x="333382" y="169134"/>
                  <a:pt x="343431" y="169134"/>
                </a:cubicBezTo>
                <a:close/>
                <a:moveTo>
                  <a:pt x="235019" y="169134"/>
                </a:moveTo>
                <a:cubicBezTo>
                  <a:pt x="245068" y="169134"/>
                  <a:pt x="253214" y="177280"/>
                  <a:pt x="253214" y="187329"/>
                </a:cubicBezTo>
                <a:cubicBezTo>
                  <a:pt x="253214" y="197378"/>
                  <a:pt x="245068" y="205524"/>
                  <a:pt x="235019" y="205524"/>
                </a:cubicBezTo>
                <a:cubicBezTo>
                  <a:pt x="224970" y="205524"/>
                  <a:pt x="216824" y="197378"/>
                  <a:pt x="216824" y="187329"/>
                </a:cubicBezTo>
                <a:cubicBezTo>
                  <a:pt x="216824" y="177280"/>
                  <a:pt x="224970" y="169134"/>
                  <a:pt x="235019" y="169134"/>
                </a:cubicBezTo>
                <a:close/>
                <a:moveTo>
                  <a:pt x="126607" y="169134"/>
                </a:moveTo>
                <a:cubicBezTo>
                  <a:pt x="136656" y="169134"/>
                  <a:pt x="144802" y="177280"/>
                  <a:pt x="144802" y="187329"/>
                </a:cubicBezTo>
                <a:cubicBezTo>
                  <a:pt x="144802" y="197378"/>
                  <a:pt x="136656" y="205524"/>
                  <a:pt x="126607" y="205524"/>
                </a:cubicBezTo>
                <a:cubicBezTo>
                  <a:pt x="116558" y="205524"/>
                  <a:pt x="108412" y="197378"/>
                  <a:pt x="108412" y="187329"/>
                </a:cubicBezTo>
                <a:cubicBezTo>
                  <a:pt x="108412" y="177280"/>
                  <a:pt x="116558" y="169134"/>
                  <a:pt x="126607" y="169134"/>
                </a:cubicBezTo>
                <a:close/>
                <a:moveTo>
                  <a:pt x="18195" y="169134"/>
                </a:moveTo>
                <a:cubicBezTo>
                  <a:pt x="28244" y="169134"/>
                  <a:pt x="36390" y="177280"/>
                  <a:pt x="36390" y="187329"/>
                </a:cubicBezTo>
                <a:cubicBezTo>
                  <a:pt x="36390" y="197378"/>
                  <a:pt x="28244" y="205524"/>
                  <a:pt x="18195" y="205524"/>
                </a:cubicBezTo>
                <a:cubicBezTo>
                  <a:pt x="8146" y="205524"/>
                  <a:pt x="0" y="197378"/>
                  <a:pt x="0" y="187329"/>
                </a:cubicBezTo>
                <a:cubicBezTo>
                  <a:pt x="0" y="177280"/>
                  <a:pt x="8146" y="169134"/>
                  <a:pt x="18195" y="169134"/>
                </a:cubicBezTo>
                <a:close/>
                <a:moveTo>
                  <a:pt x="779279" y="84567"/>
                </a:moveTo>
                <a:cubicBezTo>
                  <a:pt x="789328" y="84567"/>
                  <a:pt x="797474" y="92713"/>
                  <a:pt x="797474" y="102762"/>
                </a:cubicBezTo>
                <a:cubicBezTo>
                  <a:pt x="797474" y="112811"/>
                  <a:pt x="789328" y="120957"/>
                  <a:pt x="779279" y="120957"/>
                </a:cubicBezTo>
                <a:cubicBezTo>
                  <a:pt x="769230" y="120957"/>
                  <a:pt x="761084" y="112811"/>
                  <a:pt x="761084" y="102762"/>
                </a:cubicBezTo>
                <a:cubicBezTo>
                  <a:pt x="761084" y="92713"/>
                  <a:pt x="769230" y="84567"/>
                  <a:pt x="779279" y="84567"/>
                </a:cubicBezTo>
                <a:close/>
                <a:moveTo>
                  <a:pt x="670867" y="84567"/>
                </a:moveTo>
                <a:cubicBezTo>
                  <a:pt x="680916" y="84567"/>
                  <a:pt x="689062" y="92713"/>
                  <a:pt x="689062" y="102762"/>
                </a:cubicBezTo>
                <a:cubicBezTo>
                  <a:pt x="689062" y="112811"/>
                  <a:pt x="680916" y="120957"/>
                  <a:pt x="670867" y="120957"/>
                </a:cubicBezTo>
                <a:cubicBezTo>
                  <a:pt x="660819" y="120957"/>
                  <a:pt x="652672" y="112811"/>
                  <a:pt x="652672" y="102762"/>
                </a:cubicBezTo>
                <a:cubicBezTo>
                  <a:pt x="652672" y="92713"/>
                  <a:pt x="660819" y="84567"/>
                  <a:pt x="670867" y="84567"/>
                </a:cubicBezTo>
                <a:close/>
                <a:moveTo>
                  <a:pt x="562455" y="84567"/>
                </a:moveTo>
                <a:cubicBezTo>
                  <a:pt x="572504" y="84567"/>
                  <a:pt x="580650" y="92713"/>
                  <a:pt x="580650" y="102762"/>
                </a:cubicBezTo>
                <a:cubicBezTo>
                  <a:pt x="580650" y="112811"/>
                  <a:pt x="572504" y="120957"/>
                  <a:pt x="562455" y="120957"/>
                </a:cubicBezTo>
                <a:cubicBezTo>
                  <a:pt x="552406" y="120957"/>
                  <a:pt x="544260" y="112811"/>
                  <a:pt x="544260" y="102762"/>
                </a:cubicBezTo>
                <a:cubicBezTo>
                  <a:pt x="544260" y="92713"/>
                  <a:pt x="552406" y="84567"/>
                  <a:pt x="562455" y="84567"/>
                </a:cubicBezTo>
                <a:close/>
                <a:moveTo>
                  <a:pt x="454043" y="84567"/>
                </a:moveTo>
                <a:cubicBezTo>
                  <a:pt x="464092" y="84567"/>
                  <a:pt x="472238" y="92713"/>
                  <a:pt x="472238" y="102762"/>
                </a:cubicBezTo>
                <a:cubicBezTo>
                  <a:pt x="472238" y="112811"/>
                  <a:pt x="464092" y="120957"/>
                  <a:pt x="454043" y="120957"/>
                </a:cubicBezTo>
                <a:cubicBezTo>
                  <a:pt x="443994" y="120957"/>
                  <a:pt x="435848" y="112811"/>
                  <a:pt x="435848" y="102762"/>
                </a:cubicBezTo>
                <a:cubicBezTo>
                  <a:pt x="435848" y="92713"/>
                  <a:pt x="443994" y="84567"/>
                  <a:pt x="454043" y="84567"/>
                </a:cubicBezTo>
                <a:close/>
                <a:moveTo>
                  <a:pt x="343431" y="84567"/>
                </a:moveTo>
                <a:cubicBezTo>
                  <a:pt x="353480" y="84567"/>
                  <a:pt x="361626" y="92713"/>
                  <a:pt x="361626" y="102762"/>
                </a:cubicBezTo>
                <a:cubicBezTo>
                  <a:pt x="361626" y="112811"/>
                  <a:pt x="353480" y="120957"/>
                  <a:pt x="343431" y="120957"/>
                </a:cubicBezTo>
                <a:cubicBezTo>
                  <a:pt x="333382" y="120957"/>
                  <a:pt x="325236" y="112811"/>
                  <a:pt x="325236" y="102762"/>
                </a:cubicBezTo>
                <a:cubicBezTo>
                  <a:pt x="325236" y="92713"/>
                  <a:pt x="333382" y="84567"/>
                  <a:pt x="343431" y="84567"/>
                </a:cubicBezTo>
                <a:close/>
                <a:moveTo>
                  <a:pt x="235019" y="84567"/>
                </a:moveTo>
                <a:cubicBezTo>
                  <a:pt x="245068" y="84567"/>
                  <a:pt x="253214" y="92713"/>
                  <a:pt x="253214" y="102762"/>
                </a:cubicBezTo>
                <a:cubicBezTo>
                  <a:pt x="253214" y="112811"/>
                  <a:pt x="245068" y="120957"/>
                  <a:pt x="235019" y="120957"/>
                </a:cubicBezTo>
                <a:cubicBezTo>
                  <a:pt x="224970" y="120957"/>
                  <a:pt x="216824" y="112811"/>
                  <a:pt x="216824" y="102762"/>
                </a:cubicBezTo>
                <a:cubicBezTo>
                  <a:pt x="216824" y="92713"/>
                  <a:pt x="224970" y="84567"/>
                  <a:pt x="235019" y="84567"/>
                </a:cubicBezTo>
                <a:close/>
                <a:moveTo>
                  <a:pt x="126607" y="84567"/>
                </a:moveTo>
                <a:cubicBezTo>
                  <a:pt x="136656" y="84567"/>
                  <a:pt x="144802" y="92713"/>
                  <a:pt x="144802" y="102762"/>
                </a:cubicBezTo>
                <a:cubicBezTo>
                  <a:pt x="144802" y="112811"/>
                  <a:pt x="136656" y="120957"/>
                  <a:pt x="126607" y="120957"/>
                </a:cubicBezTo>
                <a:cubicBezTo>
                  <a:pt x="116558" y="120957"/>
                  <a:pt x="108412" y="112811"/>
                  <a:pt x="108412" y="102762"/>
                </a:cubicBezTo>
                <a:cubicBezTo>
                  <a:pt x="108412" y="92713"/>
                  <a:pt x="116558" y="84567"/>
                  <a:pt x="126607" y="84567"/>
                </a:cubicBezTo>
                <a:close/>
                <a:moveTo>
                  <a:pt x="18195" y="84567"/>
                </a:moveTo>
                <a:cubicBezTo>
                  <a:pt x="28244" y="84567"/>
                  <a:pt x="36390" y="92713"/>
                  <a:pt x="36390" y="102762"/>
                </a:cubicBezTo>
                <a:cubicBezTo>
                  <a:pt x="36390" y="112811"/>
                  <a:pt x="28244" y="120957"/>
                  <a:pt x="18195" y="120957"/>
                </a:cubicBezTo>
                <a:cubicBezTo>
                  <a:pt x="8146" y="120957"/>
                  <a:pt x="0" y="112811"/>
                  <a:pt x="0" y="102762"/>
                </a:cubicBezTo>
                <a:cubicBezTo>
                  <a:pt x="0" y="92713"/>
                  <a:pt x="8146" y="84567"/>
                  <a:pt x="18195" y="84567"/>
                </a:cubicBezTo>
                <a:close/>
                <a:moveTo>
                  <a:pt x="779279" y="0"/>
                </a:moveTo>
                <a:cubicBezTo>
                  <a:pt x="789328" y="0"/>
                  <a:pt x="797474" y="8146"/>
                  <a:pt x="797474" y="18195"/>
                </a:cubicBezTo>
                <a:cubicBezTo>
                  <a:pt x="797474" y="28244"/>
                  <a:pt x="789328" y="36390"/>
                  <a:pt x="779279" y="36390"/>
                </a:cubicBezTo>
                <a:cubicBezTo>
                  <a:pt x="769230" y="36390"/>
                  <a:pt x="761084" y="28244"/>
                  <a:pt x="761084" y="18195"/>
                </a:cubicBezTo>
                <a:cubicBezTo>
                  <a:pt x="761084" y="8146"/>
                  <a:pt x="769230" y="0"/>
                  <a:pt x="779279" y="0"/>
                </a:cubicBezTo>
                <a:close/>
                <a:moveTo>
                  <a:pt x="670867" y="0"/>
                </a:moveTo>
                <a:cubicBezTo>
                  <a:pt x="680916" y="0"/>
                  <a:pt x="689062" y="8146"/>
                  <a:pt x="689062" y="18195"/>
                </a:cubicBezTo>
                <a:cubicBezTo>
                  <a:pt x="689062" y="28244"/>
                  <a:pt x="680916" y="36390"/>
                  <a:pt x="670867" y="36390"/>
                </a:cubicBezTo>
                <a:cubicBezTo>
                  <a:pt x="660819" y="36390"/>
                  <a:pt x="652672" y="28244"/>
                  <a:pt x="652672" y="18195"/>
                </a:cubicBezTo>
                <a:cubicBezTo>
                  <a:pt x="652672" y="8146"/>
                  <a:pt x="660819" y="0"/>
                  <a:pt x="670867" y="0"/>
                </a:cubicBezTo>
                <a:close/>
                <a:moveTo>
                  <a:pt x="562455" y="0"/>
                </a:moveTo>
                <a:cubicBezTo>
                  <a:pt x="572504" y="0"/>
                  <a:pt x="580650" y="8146"/>
                  <a:pt x="580650" y="18195"/>
                </a:cubicBezTo>
                <a:cubicBezTo>
                  <a:pt x="580650" y="28244"/>
                  <a:pt x="572504" y="36390"/>
                  <a:pt x="562455" y="36390"/>
                </a:cubicBezTo>
                <a:cubicBezTo>
                  <a:pt x="552406" y="36390"/>
                  <a:pt x="544260" y="28244"/>
                  <a:pt x="544260" y="18195"/>
                </a:cubicBezTo>
                <a:cubicBezTo>
                  <a:pt x="544260" y="8146"/>
                  <a:pt x="552406" y="0"/>
                  <a:pt x="562455" y="0"/>
                </a:cubicBezTo>
                <a:close/>
                <a:moveTo>
                  <a:pt x="454043" y="0"/>
                </a:moveTo>
                <a:cubicBezTo>
                  <a:pt x="464092" y="0"/>
                  <a:pt x="472238" y="8146"/>
                  <a:pt x="472238" y="18195"/>
                </a:cubicBezTo>
                <a:cubicBezTo>
                  <a:pt x="472238" y="28244"/>
                  <a:pt x="464092" y="36390"/>
                  <a:pt x="454043" y="36390"/>
                </a:cubicBezTo>
                <a:cubicBezTo>
                  <a:pt x="443994" y="36390"/>
                  <a:pt x="435848" y="28244"/>
                  <a:pt x="435848" y="18195"/>
                </a:cubicBezTo>
                <a:cubicBezTo>
                  <a:pt x="435848" y="8146"/>
                  <a:pt x="443994" y="0"/>
                  <a:pt x="454043" y="0"/>
                </a:cubicBezTo>
                <a:close/>
                <a:moveTo>
                  <a:pt x="343431" y="0"/>
                </a:moveTo>
                <a:cubicBezTo>
                  <a:pt x="353480" y="0"/>
                  <a:pt x="361626" y="8146"/>
                  <a:pt x="361626" y="18195"/>
                </a:cubicBezTo>
                <a:cubicBezTo>
                  <a:pt x="361626" y="28244"/>
                  <a:pt x="353480" y="36390"/>
                  <a:pt x="343431" y="36390"/>
                </a:cubicBezTo>
                <a:cubicBezTo>
                  <a:pt x="333382" y="36390"/>
                  <a:pt x="325236" y="28244"/>
                  <a:pt x="325236" y="18195"/>
                </a:cubicBezTo>
                <a:cubicBezTo>
                  <a:pt x="325236" y="8146"/>
                  <a:pt x="333382" y="0"/>
                  <a:pt x="343431" y="0"/>
                </a:cubicBezTo>
                <a:close/>
                <a:moveTo>
                  <a:pt x="235019" y="0"/>
                </a:moveTo>
                <a:cubicBezTo>
                  <a:pt x="245068" y="0"/>
                  <a:pt x="253214" y="8146"/>
                  <a:pt x="253214" y="18195"/>
                </a:cubicBezTo>
                <a:cubicBezTo>
                  <a:pt x="253214" y="28244"/>
                  <a:pt x="245068" y="36390"/>
                  <a:pt x="235019" y="36390"/>
                </a:cubicBezTo>
                <a:cubicBezTo>
                  <a:pt x="224970" y="36390"/>
                  <a:pt x="216824" y="28244"/>
                  <a:pt x="216824" y="18195"/>
                </a:cubicBezTo>
                <a:cubicBezTo>
                  <a:pt x="216824" y="8146"/>
                  <a:pt x="224970" y="0"/>
                  <a:pt x="235019" y="0"/>
                </a:cubicBezTo>
                <a:close/>
                <a:moveTo>
                  <a:pt x="126607" y="0"/>
                </a:moveTo>
                <a:cubicBezTo>
                  <a:pt x="136656" y="0"/>
                  <a:pt x="144802" y="8146"/>
                  <a:pt x="144802" y="18195"/>
                </a:cubicBezTo>
                <a:cubicBezTo>
                  <a:pt x="144802" y="28244"/>
                  <a:pt x="136656" y="36390"/>
                  <a:pt x="126607" y="36390"/>
                </a:cubicBezTo>
                <a:cubicBezTo>
                  <a:pt x="116558" y="36390"/>
                  <a:pt x="108412" y="28244"/>
                  <a:pt x="108412" y="18195"/>
                </a:cubicBezTo>
                <a:cubicBezTo>
                  <a:pt x="108412" y="8146"/>
                  <a:pt x="116558" y="0"/>
                  <a:pt x="126607" y="0"/>
                </a:cubicBezTo>
                <a:close/>
                <a:moveTo>
                  <a:pt x="18195" y="0"/>
                </a:moveTo>
                <a:cubicBezTo>
                  <a:pt x="28244" y="0"/>
                  <a:pt x="36390" y="8146"/>
                  <a:pt x="36390" y="18195"/>
                </a:cubicBezTo>
                <a:cubicBezTo>
                  <a:pt x="36390" y="28244"/>
                  <a:pt x="28244" y="36390"/>
                  <a:pt x="18195" y="36390"/>
                </a:cubicBezTo>
                <a:cubicBezTo>
                  <a:pt x="8146" y="36390"/>
                  <a:pt x="0" y="28244"/>
                  <a:pt x="0" y="18195"/>
                </a:cubicBezTo>
                <a:cubicBezTo>
                  <a:pt x="0" y="8146"/>
                  <a:pt x="8146" y="0"/>
                  <a:pt x="18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0" y="6021388"/>
            <a:ext cx="12192000" cy="83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>
            <p:custDataLst>
              <p:tags r:id="rId9"/>
            </p:custDataLst>
          </p:nvPr>
        </p:nvCxnSpPr>
        <p:spPr>
          <a:xfrm>
            <a:off x="1701800" y="6439694"/>
            <a:ext cx="9398000" cy="0"/>
          </a:xfrm>
          <a:prstGeom prst="line">
            <a:avLst/>
          </a:prstGeom>
          <a:ln w="25400">
            <a:solidFill>
              <a:schemeClr val="accent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0"/>
            </p:custDataLst>
          </p:nvPr>
        </p:nvCxnSpPr>
        <p:spPr>
          <a:xfrm>
            <a:off x="1092200" y="6439694"/>
            <a:ext cx="487851" cy="0"/>
          </a:xfrm>
          <a:prstGeom prst="line">
            <a:avLst/>
          </a:prstGeom>
          <a:ln w="25400"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/>
            <p:custDataLst>
              <p:tags r:id="rId11"/>
            </p:custDataLst>
          </p:nvPr>
        </p:nvSpPr>
        <p:spPr>
          <a:xfrm>
            <a:off x="5844900" y="1153202"/>
            <a:ext cx="5257800" cy="2364656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5844900" y="3661858"/>
            <a:ext cx="5257800" cy="806314"/>
          </a:xfrm>
        </p:spPr>
        <p:txBody>
          <a:bodyPr wrap="square">
            <a:normAutofit/>
          </a:bodyPr>
          <a:lstStyle>
            <a:lvl1pPr marL="0" indent="0" algn="r">
              <a:lnSpc>
                <a:spcPct val="100000"/>
              </a:lnSpc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ln w="25400">
            <a:solidFill>
              <a:schemeClr val="accent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  <a:ln w="25400">
            <a:solidFill>
              <a:schemeClr val="accent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8222700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8219800" y="4688094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8000">
                <a:schemeClr val="accent1">
                  <a:alpha val="1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任意多边形: 形状 3"/>
          <p:cNvSpPr/>
          <p:nvPr>
            <p:custDataLst>
              <p:tags r:id="rId3"/>
            </p:custDataLst>
          </p:nvPr>
        </p:nvSpPr>
        <p:spPr>
          <a:xfrm>
            <a:off x="1" y="458944"/>
            <a:ext cx="5068293" cy="5940112"/>
          </a:xfrm>
          <a:custGeom>
            <a:avLst/>
            <a:gdLst>
              <a:gd name="connsiteX0" fmla="*/ 2098237 w 5068293"/>
              <a:gd name="connsiteY0" fmla="*/ 0 h 5940112"/>
              <a:gd name="connsiteX1" fmla="*/ 5068293 w 5068293"/>
              <a:gd name="connsiteY1" fmla="*/ 2970056 h 5940112"/>
              <a:gd name="connsiteX2" fmla="*/ 2098237 w 5068293"/>
              <a:gd name="connsiteY2" fmla="*/ 5940112 h 5940112"/>
              <a:gd name="connsiteX3" fmla="*/ 88089 w 5068293"/>
              <a:gd name="connsiteY3" fmla="*/ 5156522 h 5940112"/>
              <a:gd name="connsiteX4" fmla="*/ 0 w 5068293"/>
              <a:gd name="connsiteY4" fmla="*/ 5069996 h 5940112"/>
              <a:gd name="connsiteX5" fmla="*/ 0 w 5068293"/>
              <a:gd name="connsiteY5" fmla="*/ 870118 h 5940112"/>
              <a:gd name="connsiteX6" fmla="*/ 88089 w 5068293"/>
              <a:gd name="connsiteY6" fmla="*/ 783591 h 5940112"/>
              <a:gd name="connsiteX7" fmla="*/ 2098237 w 5068293"/>
              <a:gd name="connsiteY7" fmla="*/ 0 h 594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8293" h="5940112">
                <a:moveTo>
                  <a:pt x="2098237" y="0"/>
                </a:moveTo>
                <a:cubicBezTo>
                  <a:pt x="3738554" y="0"/>
                  <a:pt x="5068293" y="1329739"/>
                  <a:pt x="5068293" y="2970056"/>
                </a:cubicBezTo>
                <a:cubicBezTo>
                  <a:pt x="5068293" y="4610373"/>
                  <a:pt x="3738554" y="5940112"/>
                  <a:pt x="2098237" y="5940112"/>
                </a:cubicBezTo>
                <a:cubicBezTo>
                  <a:pt x="1322931" y="5940112"/>
                  <a:pt x="617009" y="5643044"/>
                  <a:pt x="88089" y="5156522"/>
                </a:cubicBezTo>
                <a:lnTo>
                  <a:pt x="0" y="5069996"/>
                </a:lnTo>
                <a:lnTo>
                  <a:pt x="0" y="870118"/>
                </a:lnTo>
                <a:lnTo>
                  <a:pt x="88089" y="783591"/>
                </a:lnTo>
                <a:cubicBezTo>
                  <a:pt x="617009" y="297069"/>
                  <a:pt x="1322931" y="0"/>
                  <a:pt x="209823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9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5600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圆: 空心 4"/>
          <p:cNvSpPr/>
          <p:nvPr>
            <p:custDataLst>
              <p:tags r:id="rId4"/>
            </p:custDataLst>
          </p:nvPr>
        </p:nvSpPr>
        <p:spPr>
          <a:xfrm>
            <a:off x="0" y="1361197"/>
            <a:ext cx="4135606" cy="4135606"/>
          </a:xfrm>
          <a:prstGeom prst="donut">
            <a:avLst>
              <a:gd name="adj" fmla="val 23891"/>
            </a:avLst>
          </a:prstGeom>
          <a:gradFill flip="none" rotWithShape="1">
            <a:gsLst>
              <a:gs pos="0">
                <a:schemeClr val="accent1">
                  <a:alpha val="36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5600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任意多边形: 形状 5"/>
          <p:cNvSpPr/>
          <p:nvPr>
            <p:custDataLst>
              <p:tags r:id="rId5"/>
            </p:custDataLst>
          </p:nvPr>
        </p:nvSpPr>
        <p:spPr>
          <a:xfrm>
            <a:off x="1" y="1779698"/>
            <a:ext cx="3689951" cy="3298604"/>
          </a:xfrm>
          <a:custGeom>
            <a:avLst/>
            <a:gdLst>
              <a:gd name="connsiteX0" fmla="*/ 0 w 3689951"/>
              <a:gd name="connsiteY0" fmla="*/ 0 h 3298604"/>
              <a:gd name="connsiteX1" fmla="*/ 2040649 w 3689951"/>
              <a:gd name="connsiteY1" fmla="*/ 0 h 3298604"/>
              <a:gd name="connsiteX2" fmla="*/ 3689951 w 3689951"/>
              <a:gd name="connsiteY2" fmla="*/ 1649302 h 3298604"/>
              <a:gd name="connsiteX3" fmla="*/ 2040649 w 3689951"/>
              <a:gd name="connsiteY3" fmla="*/ 3298604 h 3298604"/>
              <a:gd name="connsiteX4" fmla="*/ 0 w 3689951"/>
              <a:gd name="connsiteY4" fmla="*/ 3298604 h 329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9951" h="3298604">
                <a:moveTo>
                  <a:pt x="0" y="0"/>
                </a:moveTo>
                <a:lnTo>
                  <a:pt x="2040649" y="0"/>
                </a:lnTo>
                <a:cubicBezTo>
                  <a:pt x="2951533" y="0"/>
                  <a:pt x="3689951" y="738418"/>
                  <a:pt x="3689951" y="1649302"/>
                </a:cubicBezTo>
                <a:cubicBezTo>
                  <a:pt x="3689951" y="2560186"/>
                  <a:pt x="2951533" y="3298604"/>
                  <a:pt x="2040649" y="3298604"/>
                </a:cubicBezTo>
                <a:lnTo>
                  <a:pt x="0" y="32986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>
            <p:custDataLst>
              <p:tags r:id="rId6"/>
            </p:custDataLst>
          </p:nvPr>
        </p:nvSpPr>
        <p:spPr>
          <a:xfrm>
            <a:off x="633413" y="6028782"/>
            <a:ext cx="692132" cy="178375"/>
          </a:xfrm>
          <a:custGeom>
            <a:avLst/>
            <a:gdLst>
              <a:gd name="connsiteX0" fmla="*/ 779279 w 797474"/>
              <a:gd name="connsiteY0" fmla="*/ 169134 h 205524"/>
              <a:gd name="connsiteX1" fmla="*/ 797474 w 797474"/>
              <a:gd name="connsiteY1" fmla="*/ 187329 h 205524"/>
              <a:gd name="connsiteX2" fmla="*/ 779279 w 797474"/>
              <a:gd name="connsiteY2" fmla="*/ 205524 h 205524"/>
              <a:gd name="connsiteX3" fmla="*/ 761084 w 797474"/>
              <a:gd name="connsiteY3" fmla="*/ 187329 h 205524"/>
              <a:gd name="connsiteX4" fmla="*/ 779279 w 797474"/>
              <a:gd name="connsiteY4" fmla="*/ 169134 h 205524"/>
              <a:gd name="connsiteX5" fmla="*/ 670867 w 797474"/>
              <a:gd name="connsiteY5" fmla="*/ 169134 h 205524"/>
              <a:gd name="connsiteX6" fmla="*/ 689062 w 797474"/>
              <a:gd name="connsiteY6" fmla="*/ 187329 h 205524"/>
              <a:gd name="connsiteX7" fmla="*/ 670867 w 797474"/>
              <a:gd name="connsiteY7" fmla="*/ 205524 h 205524"/>
              <a:gd name="connsiteX8" fmla="*/ 652672 w 797474"/>
              <a:gd name="connsiteY8" fmla="*/ 187329 h 205524"/>
              <a:gd name="connsiteX9" fmla="*/ 670867 w 797474"/>
              <a:gd name="connsiteY9" fmla="*/ 169134 h 205524"/>
              <a:gd name="connsiteX10" fmla="*/ 562455 w 797474"/>
              <a:gd name="connsiteY10" fmla="*/ 169134 h 205524"/>
              <a:gd name="connsiteX11" fmla="*/ 580650 w 797474"/>
              <a:gd name="connsiteY11" fmla="*/ 187329 h 205524"/>
              <a:gd name="connsiteX12" fmla="*/ 562455 w 797474"/>
              <a:gd name="connsiteY12" fmla="*/ 205524 h 205524"/>
              <a:gd name="connsiteX13" fmla="*/ 544260 w 797474"/>
              <a:gd name="connsiteY13" fmla="*/ 187329 h 205524"/>
              <a:gd name="connsiteX14" fmla="*/ 562455 w 797474"/>
              <a:gd name="connsiteY14" fmla="*/ 169134 h 205524"/>
              <a:gd name="connsiteX15" fmla="*/ 454043 w 797474"/>
              <a:gd name="connsiteY15" fmla="*/ 169134 h 205524"/>
              <a:gd name="connsiteX16" fmla="*/ 472238 w 797474"/>
              <a:gd name="connsiteY16" fmla="*/ 187329 h 205524"/>
              <a:gd name="connsiteX17" fmla="*/ 454043 w 797474"/>
              <a:gd name="connsiteY17" fmla="*/ 205524 h 205524"/>
              <a:gd name="connsiteX18" fmla="*/ 435848 w 797474"/>
              <a:gd name="connsiteY18" fmla="*/ 187329 h 205524"/>
              <a:gd name="connsiteX19" fmla="*/ 454043 w 797474"/>
              <a:gd name="connsiteY19" fmla="*/ 169134 h 205524"/>
              <a:gd name="connsiteX20" fmla="*/ 343431 w 797474"/>
              <a:gd name="connsiteY20" fmla="*/ 169134 h 205524"/>
              <a:gd name="connsiteX21" fmla="*/ 361626 w 797474"/>
              <a:gd name="connsiteY21" fmla="*/ 187329 h 205524"/>
              <a:gd name="connsiteX22" fmla="*/ 343431 w 797474"/>
              <a:gd name="connsiteY22" fmla="*/ 205524 h 205524"/>
              <a:gd name="connsiteX23" fmla="*/ 325236 w 797474"/>
              <a:gd name="connsiteY23" fmla="*/ 187329 h 205524"/>
              <a:gd name="connsiteX24" fmla="*/ 343431 w 797474"/>
              <a:gd name="connsiteY24" fmla="*/ 169134 h 205524"/>
              <a:gd name="connsiteX25" fmla="*/ 235019 w 797474"/>
              <a:gd name="connsiteY25" fmla="*/ 169134 h 205524"/>
              <a:gd name="connsiteX26" fmla="*/ 253214 w 797474"/>
              <a:gd name="connsiteY26" fmla="*/ 187329 h 205524"/>
              <a:gd name="connsiteX27" fmla="*/ 235019 w 797474"/>
              <a:gd name="connsiteY27" fmla="*/ 205524 h 205524"/>
              <a:gd name="connsiteX28" fmla="*/ 216824 w 797474"/>
              <a:gd name="connsiteY28" fmla="*/ 187329 h 205524"/>
              <a:gd name="connsiteX29" fmla="*/ 235019 w 797474"/>
              <a:gd name="connsiteY29" fmla="*/ 169134 h 205524"/>
              <a:gd name="connsiteX30" fmla="*/ 126607 w 797474"/>
              <a:gd name="connsiteY30" fmla="*/ 169134 h 205524"/>
              <a:gd name="connsiteX31" fmla="*/ 144802 w 797474"/>
              <a:gd name="connsiteY31" fmla="*/ 187329 h 205524"/>
              <a:gd name="connsiteX32" fmla="*/ 126607 w 797474"/>
              <a:gd name="connsiteY32" fmla="*/ 205524 h 205524"/>
              <a:gd name="connsiteX33" fmla="*/ 108412 w 797474"/>
              <a:gd name="connsiteY33" fmla="*/ 187329 h 205524"/>
              <a:gd name="connsiteX34" fmla="*/ 126607 w 797474"/>
              <a:gd name="connsiteY34" fmla="*/ 169134 h 205524"/>
              <a:gd name="connsiteX35" fmla="*/ 18195 w 797474"/>
              <a:gd name="connsiteY35" fmla="*/ 169134 h 205524"/>
              <a:gd name="connsiteX36" fmla="*/ 36390 w 797474"/>
              <a:gd name="connsiteY36" fmla="*/ 187329 h 205524"/>
              <a:gd name="connsiteX37" fmla="*/ 18195 w 797474"/>
              <a:gd name="connsiteY37" fmla="*/ 205524 h 205524"/>
              <a:gd name="connsiteX38" fmla="*/ 0 w 797474"/>
              <a:gd name="connsiteY38" fmla="*/ 187329 h 205524"/>
              <a:gd name="connsiteX39" fmla="*/ 18195 w 797474"/>
              <a:gd name="connsiteY39" fmla="*/ 169134 h 205524"/>
              <a:gd name="connsiteX40" fmla="*/ 779279 w 797474"/>
              <a:gd name="connsiteY40" fmla="*/ 84567 h 205524"/>
              <a:gd name="connsiteX41" fmla="*/ 797474 w 797474"/>
              <a:gd name="connsiteY41" fmla="*/ 102762 h 205524"/>
              <a:gd name="connsiteX42" fmla="*/ 779279 w 797474"/>
              <a:gd name="connsiteY42" fmla="*/ 120957 h 205524"/>
              <a:gd name="connsiteX43" fmla="*/ 761084 w 797474"/>
              <a:gd name="connsiteY43" fmla="*/ 102762 h 205524"/>
              <a:gd name="connsiteX44" fmla="*/ 779279 w 797474"/>
              <a:gd name="connsiteY44" fmla="*/ 84567 h 205524"/>
              <a:gd name="connsiteX45" fmla="*/ 670867 w 797474"/>
              <a:gd name="connsiteY45" fmla="*/ 84567 h 205524"/>
              <a:gd name="connsiteX46" fmla="*/ 689062 w 797474"/>
              <a:gd name="connsiteY46" fmla="*/ 102762 h 205524"/>
              <a:gd name="connsiteX47" fmla="*/ 670867 w 797474"/>
              <a:gd name="connsiteY47" fmla="*/ 120957 h 205524"/>
              <a:gd name="connsiteX48" fmla="*/ 652672 w 797474"/>
              <a:gd name="connsiteY48" fmla="*/ 102762 h 205524"/>
              <a:gd name="connsiteX49" fmla="*/ 670867 w 797474"/>
              <a:gd name="connsiteY49" fmla="*/ 84567 h 205524"/>
              <a:gd name="connsiteX50" fmla="*/ 562455 w 797474"/>
              <a:gd name="connsiteY50" fmla="*/ 84567 h 205524"/>
              <a:gd name="connsiteX51" fmla="*/ 580650 w 797474"/>
              <a:gd name="connsiteY51" fmla="*/ 102762 h 205524"/>
              <a:gd name="connsiteX52" fmla="*/ 562455 w 797474"/>
              <a:gd name="connsiteY52" fmla="*/ 120957 h 205524"/>
              <a:gd name="connsiteX53" fmla="*/ 544260 w 797474"/>
              <a:gd name="connsiteY53" fmla="*/ 102762 h 205524"/>
              <a:gd name="connsiteX54" fmla="*/ 562455 w 797474"/>
              <a:gd name="connsiteY54" fmla="*/ 84567 h 205524"/>
              <a:gd name="connsiteX55" fmla="*/ 454043 w 797474"/>
              <a:gd name="connsiteY55" fmla="*/ 84567 h 205524"/>
              <a:gd name="connsiteX56" fmla="*/ 472238 w 797474"/>
              <a:gd name="connsiteY56" fmla="*/ 102762 h 205524"/>
              <a:gd name="connsiteX57" fmla="*/ 454043 w 797474"/>
              <a:gd name="connsiteY57" fmla="*/ 120957 h 205524"/>
              <a:gd name="connsiteX58" fmla="*/ 435848 w 797474"/>
              <a:gd name="connsiteY58" fmla="*/ 102762 h 205524"/>
              <a:gd name="connsiteX59" fmla="*/ 454043 w 797474"/>
              <a:gd name="connsiteY59" fmla="*/ 84567 h 205524"/>
              <a:gd name="connsiteX60" fmla="*/ 343431 w 797474"/>
              <a:gd name="connsiteY60" fmla="*/ 84567 h 205524"/>
              <a:gd name="connsiteX61" fmla="*/ 361626 w 797474"/>
              <a:gd name="connsiteY61" fmla="*/ 102762 h 205524"/>
              <a:gd name="connsiteX62" fmla="*/ 343431 w 797474"/>
              <a:gd name="connsiteY62" fmla="*/ 120957 h 205524"/>
              <a:gd name="connsiteX63" fmla="*/ 325236 w 797474"/>
              <a:gd name="connsiteY63" fmla="*/ 102762 h 205524"/>
              <a:gd name="connsiteX64" fmla="*/ 343431 w 797474"/>
              <a:gd name="connsiteY64" fmla="*/ 84567 h 205524"/>
              <a:gd name="connsiteX65" fmla="*/ 235019 w 797474"/>
              <a:gd name="connsiteY65" fmla="*/ 84567 h 205524"/>
              <a:gd name="connsiteX66" fmla="*/ 253214 w 797474"/>
              <a:gd name="connsiteY66" fmla="*/ 102762 h 205524"/>
              <a:gd name="connsiteX67" fmla="*/ 235019 w 797474"/>
              <a:gd name="connsiteY67" fmla="*/ 120957 h 205524"/>
              <a:gd name="connsiteX68" fmla="*/ 216824 w 797474"/>
              <a:gd name="connsiteY68" fmla="*/ 102762 h 205524"/>
              <a:gd name="connsiteX69" fmla="*/ 235019 w 797474"/>
              <a:gd name="connsiteY69" fmla="*/ 84567 h 205524"/>
              <a:gd name="connsiteX70" fmla="*/ 126607 w 797474"/>
              <a:gd name="connsiteY70" fmla="*/ 84567 h 205524"/>
              <a:gd name="connsiteX71" fmla="*/ 144802 w 797474"/>
              <a:gd name="connsiteY71" fmla="*/ 102762 h 205524"/>
              <a:gd name="connsiteX72" fmla="*/ 126607 w 797474"/>
              <a:gd name="connsiteY72" fmla="*/ 120957 h 205524"/>
              <a:gd name="connsiteX73" fmla="*/ 108412 w 797474"/>
              <a:gd name="connsiteY73" fmla="*/ 102762 h 205524"/>
              <a:gd name="connsiteX74" fmla="*/ 126607 w 797474"/>
              <a:gd name="connsiteY74" fmla="*/ 84567 h 205524"/>
              <a:gd name="connsiteX75" fmla="*/ 18195 w 797474"/>
              <a:gd name="connsiteY75" fmla="*/ 84567 h 205524"/>
              <a:gd name="connsiteX76" fmla="*/ 36390 w 797474"/>
              <a:gd name="connsiteY76" fmla="*/ 102762 h 205524"/>
              <a:gd name="connsiteX77" fmla="*/ 18195 w 797474"/>
              <a:gd name="connsiteY77" fmla="*/ 120957 h 205524"/>
              <a:gd name="connsiteX78" fmla="*/ 0 w 797474"/>
              <a:gd name="connsiteY78" fmla="*/ 102762 h 205524"/>
              <a:gd name="connsiteX79" fmla="*/ 18195 w 797474"/>
              <a:gd name="connsiteY79" fmla="*/ 84567 h 205524"/>
              <a:gd name="connsiteX80" fmla="*/ 779279 w 797474"/>
              <a:gd name="connsiteY80" fmla="*/ 0 h 205524"/>
              <a:gd name="connsiteX81" fmla="*/ 797474 w 797474"/>
              <a:gd name="connsiteY81" fmla="*/ 18195 h 205524"/>
              <a:gd name="connsiteX82" fmla="*/ 779279 w 797474"/>
              <a:gd name="connsiteY82" fmla="*/ 36390 h 205524"/>
              <a:gd name="connsiteX83" fmla="*/ 761084 w 797474"/>
              <a:gd name="connsiteY83" fmla="*/ 18195 h 205524"/>
              <a:gd name="connsiteX84" fmla="*/ 779279 w 797474"/>
              <a:gd name="connsiteY84" fmla="*/ 0 h 205524"/>
              <a:gd name="connsiteX85" fmla="*/ 670867 w 797474"/>
              <a:gd name="connsiteY85" fmla="*/ 0 h 205524"/>
              <a:gd name="connsiteX86" fmla="*/ 689062 w 797474"/>
              <a:gd name="connsiteY86" fmla="*/ 18195 h 205524"/>
              <a:gd name="connsiteX87" fmla="*/ 670867 w 797474"/>
              <a:gd name="connsiteY87" fmla="*/ 36390 h 205524"/>
              <a:gd name="connsiteX88" fmla="*/ 652672 w 797474"/>
              <a:gd name="connsiteY88" fmla="*/ 18195 h 205524"/>
              <a:gd name="connsiteX89" fmla="*/ 670867 w 797474"/>
              <a:gd name="connsiteY89" fmla="*/ 0 h 205524"/>
              <a:gd name="connsiteX90" fmla="*/ 562455 w 797474"/>
              <a:gd name="connsiteY90" fmla="*/ 0 h 205524"/>
              <a:gd name="connsiteX91" fmla="*/ 580650 w 797474"/>
              <a:gd name="connsiteY91" fmla="*/ 18195 h 205524"/>
              <a:gd name="connsiteX92" fmla="*/ 562455 w 797474"/>
              <a:gd name="connsiteY92" fmla="*/ 36390 h 205524"/>
              <a:gd name="connsiteX93" fmla="*/ 544260 w 797474"/>
              <a:gd name="connsiteY93" fmla="*/ 18195 h 205524"/>
              <a:gd name="connsiteX94" fmla="*/ 562455 w 797474"/>
              <a:gd name="connsiteY94" fmla="*/ 0 h 205524"/>
              <a:gd name="connsiteX95" fmla="*/ 454043 w 797474"/>
              <a:gd name="connsiteY95" fmla="*/ 0 h 205524"/>
              <a:gd name="connsiteX96" fmla="*/ 472238 w 797474"/>
              <a:gd name="connsiteY96" fmla="*/ 18195 h 205524"/>
              <a:gd name="connsiteX97" fmla="*/ 454043 w 797474"/>
              <a:gd name="connsiteY97" fmla="*/ 36390 h 205524"/>
              <a:gd name="connsiteX98" fmla="*/ 435848 w 797474"/>
              <a:gd name="connsiteY98" fmla="*/ 18195 h 205524"/>
              <a:gd name="connsiteX99" fmla="*/ 454043 w 797474"/>
              <a:gd name="connsiteY99" fmla="*/ 0 h 205524"/>
              <a:gd name="connsiteX100" fmla="*/ 343431 w 797474"/>
              <a:gd name="connsiteY100" fmla="*/ 0 h 205524"/>
              <a:gd name="connsiteX101" fmla="*/ 361626 w 797474"/>
              <a:gd name="connsiteY101" fmla="*/ 18195 h 205524"/>
              <a:gd name="connsiteX102" fmla="*/ 343431 w 797474"/>
              <a:gd name="connsiteY102" fmla="*/ 36390 h 205524"/>
              <a:gd name="connsiteX103" fmla="*/ 325236 w 797474"/>
              <a:gd name="connsiteY103" fmla="*/ 18195 h 205524"/>
              <a:gd name="connsiteX104" fmla="*/ 343431 w 797474"/>
              <a:gd name="connsiteY104" fmla="*/ 0 h 205524"/>
              <a:gd name="connsiteX105" fmla="*/ 235019 w 797474"/>
              <a:gd name="connsiteY105" fmla="*/ 0 h 205524"/>
              <a:gd name="connsiteX106" fmla="*/ 253214 w 797474"/>
              <a:gd name="connsiteY106" fmla="*/ 18195 h 205524"/>
              <a:gd name="connsiteX107" fmla="*/ 235019 w 797474"/>
              <a:gd name="connsiteY107" fmla="*/ 36390 h 205524"/>
              <a:gd name="connsiteX108" fmla="*/ 216824 w 797474"/>
              <a:gd name="connsiteY108" fmla="*/ 18195 h 205524"/>
              <a:gd name="connsiteX109" fmla="*/ 235019 w 797474"/>
              <a:gd name="connsiteY109" fmla="*/ 0 h 205524"/>
              <a:gd name="connsiteX110" fmla="*/ 126607 w 797474"/>
              <a:gd name="connsiteY110" fmla="*/ 0 h 205524"/>
              <a:gd name="connsiteX111" fmla="*/ 144802 w 797474"/>
              <a:gd name="connsiteY111" fmla="*/ 18195 h 205524"/>
              <a:gd name="connsiteX112" fmla="*/ 126607 w 797474"/>
              <a:gd name="connsiteY112" fmla="*/ 36390 h 205524"/>
              <a:gd name="connsiteX113" fmla="*/ 108412 w 797474"/>
              <a:gd name="connsiteY113" fmla="*/ 18195 h 205524"/>
              <a:gd name="connsiteX114" fmla="*/ 126607 w 797474"/>
              <a:gd name="connsiteY114" fmla="*/ 0 h 205524"/>
              <a:gd name="connsiteX115" fmla="*/ 18195 w 797474"/>
              <a:gd name="connsiteY115" fmla="*/ 0 h 205524"/>
              <a:gd name="connsiteX116" fmla="*/ 36390 w 797474"/>
              <a:gd name="connsiteY116" fmla="*/ 18195 h 205524"/>
              <a:gd name="connsiteX117" fmla="*/ 18195 w 797474"/>
              <a:gd name="connsiteY117" fmla="*/ 36390 h 205524"/>
              <a:gd name="connsiteX118" fmla="*/ 0 w 797474"/>
              <a:gd name="connsiteY118" fmla="*/ 18195 h 205524"/>
              <a:gd name="connsiteX119" fmla="*/ 18195 w 797474"/>
              <a:gd name="connsiteY119" fmla="*/ 0 h 2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97474" h="205524">
                <a:moveTo>
                  <a:pt x="779279" y="169134"/>
                </a:moveTo>
                <a:cubicBezTo>
                  <a:pt x="789328" y="169134"/>
                  <a:pt x="797474" y="177280"/>
                  <a:pt x="797474" y="187329"/>
                </a:cubicBezTo>
                <a:cubicBezTo>
                  <a:pt x="797474" y="197378"/>
                  <a:pt x="789328" y="205524"/>
                  <a:pt x="779279" y="205524"/>
                </a:cubicBezTo>
                <a:cubicBezTo>
                  <a:pt x="769230" y="205524"/>
                  <a:pt x="761084" y="197378"/>
                  <a:pt x="761084" y="187329"/>
                </a:cubicBezTo>
                <a:cubicBezTo>
                  <a:pt x="761084" y="177280"/>
                  <a:pt x="769230" y="169134"/>
                  <a:pt x="779279" y="169134"/>
                </a:cubicBezTo>
                <a:close/>
                <a:moveTo>
                  <a:pt x="670867" y="169134"/>
                </a:moveTo>
                <a:cubicBezTo>
                  <a:pt x="680916" y="169134"/>
                  <a:pt x="689062" y="177280"/>
                  <a:pt x="689062" y="187329"/>
                </a:cubicBezTo>
                <a:cubicBezTo>
                  <a:pt x="689062" y="197378"/>
                  <a:pt x="680916" y="205524"/>
                  <a:pt x="670867" y="205524"/>
                </a:cubicBezTo>
                <a:cubicBezTo>
                  <a:pt x="660819" y="205524"/>
                  <a:pt x="652672" y="197378"/>
                  <a:pt x="652672" y="187329"/>
                </a:cubicBezTo>
                <a:cubicBezTo>
                  <a:pt x="652672" y="177280"/>
                  <a:pt x="660819" y="169134"/>
                  <a:pt x="670867" y="169134"/>
                </a:cubicBezTo>
                <a:close/>
                <a:moveTo>
                  <a:pt x="562455" y="169134"/>
                </a:moveTo>
                <a:cubicBezTo>
                  <a:pt x="572504" y="169134"/>
                  <a:pt x="580650" y="177280"/>
                  <a:pt x="580650" y="187329"/>
                </a:cubicBezTo>
                <a:cubicBezTo>
                  <a:pt x="580650" y="197378"/>
                  <a:pt x="572504" y="205524"/>
                  <a:pt x="562455" y="205524"/>
                </a:cubicBezTo>
                <a:cubicBezTo>
                  <a:pt x="552406" y="205524"/>
                  <a:pt x="544260" y="197378"/>
                  <a:pt x="544260" y="187329"/>
                </a:cubicBezTo>
                <a:cubicBezTo>
                  <a:pt x="544260" y="177280"/>
                  <a:pt x="552406" y="169134"/>
                  <a:pt x="562455" y="169134"/>
                </a:cubicBezTo>
                <a:close/>
                <a:moveTo>
                  <a:pt x="454043" y="169134"/>
                </a:moveTo>
                <a:cubicBezTo>
                  <a:pt x="464092" y="169134"/>
                  <a:pt x="472238" y="177280"/>
                  <a:pt x="472238" y="187329"/>
                </a:cubicBezTo>
                <a:cubicBezTo>
                  <a:pt x="472238" y="197378"/>
                  <a:pt x="464092" y="205524"/>
                  <a:pt x="454043" y="205524"/>
                </a:cubicBezTo>
                <a:cubicBezTo>
                  <a:pt x="443994" y="205524"/>
                  <a:pt x="435848" y="197378"/>
                  <a:pt x="435848" y="187329"/>
                </a:cubicBezTo>
                <a:cubicBezTo>
                  <a:pt x="435848" y="177280"/>
                  <a:pt x="443994" y="169134"/>
                  <a:pt x="454043" y="169134"/>
                </a:cubicBezTo>
                <a:close/>
                <a:moveTo>
                  <a:pt x="343431" y="169134"/>
                </a:moveTo>
                <a:cubicBezTo>
                  <a:pt x="353480" y="169134"/>
                  <a:pt x="361626" y="177280"/>
                  <a:pt x="361626" y="187329"/>
                </a:cubicBezTo>
                <a:cubicBezTo>
                  <a:pt x="361626" y="197378"/>
                  <a:pt x="353480" y="205524"/>
                  <a:pt x="343431" y="205524"/>
                </a:cubicBezTo>
                <a:cubicBezTo>
                  <a:pt x="333382" y="205524"/>
                  <a:pt x="325236" y="197378"/>
                  <a:pt x="325236" y="187329"/>
                </a:cubicBezTo>
                <a:cubicBezTo>
                  <a:pt x="325236" y="177280"/>
                  <a:pt x="333382" y="169134"/>
                  <a:pt x="343431" y="169134"/>
                </a:cubicBezTo>
                <a:close/>
                <a:moveTo>
                  <a:pt x="235019" y="169134"/>
                </a:moveTo>
                <a:cubicBezTo>
                  <a:pt x="245068" y="169134"/>
                  <a:pt x="253214" y="177280"/>
                  <a:pt x="253214" y="187329"/>
                </a:cubicBezTo>
                <a:cubicBezTo>
                  <a:pt x="253214" y="197378"/>
                  <a:pt x="245068" y="205524"/>
                  <a:pt x="235019" y="205524"/>
                </a:cubicBezTo>
                <a:cubicBezTo>
                  <a:pt x="224970" y="205524"/>
                  <a:pt x="216824" y="197378"/>
                  <a:pt x="216824" y="187329"/>
                </a:cubicBezTo>
                <a:cubicBezTo>
                  <a:pt x="216824" y="177280"/>
                  <a:pt x="224970" y="169134"/>
                  <a:pt x="235019" y="169134"/>
                </a:cubicBezTo>
                <a:close/>
                <a:moveTo>
                  <a:pt x="126607" y="169134"/>
                </a:moveTo>
                <a:cubicBezTo>
                  <a:pt x="136656" y="169134"/>
                  <a:pt x="144802" y="177280"/>
                  <a:pt x="144802" y="187329"/>
                </a:cubicBezTo>
                <a:cubicBezTo>
                  <a:pt x="144802" y="197378"/>
                  <a:pt x="136656" y="205524"/>
                  <a:pt x="126607" y="205524"/>
                </a:cubicBezTo>
                <a:cubicBezTo>
                  <a:pt x="116558" y="205524"/>
                  <a:pt x="108412" y="197378"/>
                  <a:pt x="108412" y="187329"/>
                </a:cubicBezTo>
                <a:cubicBezTo>
                  <a:pt x="108412" y="177280"/>
                  <a:pt x="116558" y="169134"/>
                  <a:pt x="126607" y="169134"/>
                </a:cubicBezTo>
                <a:close/>
                <a:moveTo>
                  <a:pt x="18195" y="169134"/>
                </a:moveTo>
                <a:cubicBezTo>
                  <a:pt x="28244" y="169134"/>
                  <a:pt x="36390" y="177280"/>
                  <a:pt x="36390" y="187329"/>
                </a:cubicBezTo>
                <a:cubicBezTo>
                  <a:pt x="36390" y="197378"/>
                  <a:pt x="28244" y="205524"/>
                  <a:pt x="18195" y="205524"/>
                </a:cubicBezTo>
                <a:cubicBezTo>
                  <a:pt x="8146" y="205524"/>
                  <a:pt x="0" y="197378"/>
                  <a:pt x="0" y="187329"/>
                </a:cubicBezTo>
                <a:cubicBezTo>
                  <a:pt x="0" y="177280"/>
                  <a:pt x="8146" y="169134"/>
                  <a:pt x="18195" y="169134"/>
                </a:cubicBezTo>
                <a:close/>
                <a:moveTo>
                  <a:pt x="779279" y="84567"/>
                </a:moveTo>
                <a:cubicBezTo>
                  <a:pt x="789328" y="84567"/>
                  <a:pt x="797474" y="92713"/>
                  <a:pt x="797474" y="102762"/>
                </a:cubicBezTo>
                <a:cubicBezTo>
                  <a:pt x="797474" y="112811"/>
                  <a:pt x="789328" y="120957"/>
                  <a:pt x="779279" y="120957"/>
                </a:cubicBezTo>
                <a:cubicBezTo>
                  <a:pt x="769230" y="120957"/>
                  <a:pt x="761084" y="112811"/>
                  <a:pt x="761084" y="102762"/>
                </a:cubicBezTo>
                <a:cubicBezTo>
                  <a:pt x="761084" y="92713"/>
                  <a:pt x="769230" y="84567"/>
                  <a:pt x="779279" y="84567"/>
                </a:cubicBezTo>
                <a:close/>
                <a:moveTo>
                  <a:pt x="670867" y="84567"/>
                </a:moveTo>
                <a:cubicBezTo>
                  <a:pt x="680916" y="84567"/>
                  <a:pt x="689062" y="92713"/>
                  <a:pt x="689062" y="102762"/>
                </a:cubicBezTo>
                <a:cubicBezTo>
                  <a:pt x="689062" y="112811"/>
                  <a:pt x="680916" y="120957"/>
                  <a:pt x="670867" y="120957"/>
                </a:cubicBezTo>
                <a:cubicBezTo>
                  <a:pt x="660819" y="120957"/>
                  <a:pt x="652672" y="112811"/>
                  <a:pt x="652672" y="102762"/>
                </a:cubicBezTo>
                <a:cubicBezTo>
                  <a:pt x="652672" y="92713"/>
                  <a:pt x="660819" y="84567"/>
                  <a:pt x="670867" y="84567"/>
                </a:cubicBezTo>
                <a:close/>
                <a:moveTo>
                  <a:pt x="562455" y="84567"/>
                </a:moveTo>
                <a:cubicBezTo>
                  <a:pt x="572504" y="84567"/>
                  <a:pt x="580650" y="92713"/>
                  <a:pt x="580650" y="102762"/>
                </a:cubicBezTo>
                <a:cubicBezTo>
                  <a:pt x="580650" y="112811"/>
                  <a:pt x="572504" y="120957"/>
                  <a:pt x="562455" y="120957"/>
                </a:cubicBezTo>
                <a:cubicBezTo>
                  <a:pt x="552406" y="120957"/>
                  <a:pt x="544260" y="112811"/>
                  <a:pt x="544260" y="102762"/>
                </a:cubicBezTo>
                <a:cubicBezTo>
                  <a:pt x="544260" y="92713"/>
                  <a:pt x="552406" y="84567"/>
                  <a:pt x="562455" y="84567"/>
                </a:cubicBezTo>
                <a:close/>
                <a:moveTo>
                  <a:pt x="454043" y="84567"/>
                </a:moveTo>
                <a:cubicBezTo>
                  <a:pt x="464092" y="84567"/>
                  <a:pt x="472238" y="92713"/>
                  <a:pt x="472238" y="102762"/>
                </a:cubicBezTo>
                <a:cubicBezTo>
                  <a:pt x="472238" y="112811"/>
                  <a:pt x="464092" y="120957"/>
                  <a:pt x="454043" y="120957"/>
                </a:cubicBezTo>
                <a:cubicBezTo>
                  <a:pt x="443994" y="120957"/>
                  <a:pt x="435848" y="112811"/>
                  <a:pt x="435848" y="102762"/>
                </a:cubicBezTo>
                <a:cubicBezTo>
                  <a:pt x="435848" y="92713"/>
                  <a:pt x="443994" y="84567"/>
                  <a:pt x="454043" y="84567"/>
                </a:cubicBezTo>
                <a:close/>
                <a:moveTo>
                  <a:pt x="343431" y="84567"/>
                </a:moveTo>
                <a:cubicBezTo>
                  <a:pt x="353480" y="84567"/>
                  <a:pt x="361626" y="92713"/>
                  <a:pt x="361626" y="102762"/>
                </a:cubicBezTo>
                <a:cubicBezTo>
                  <a:pt x="361626" y="112811"/>
                  <a:pt x="353480" y="120957"/>
                  <a:pt x="343431" y="120957"/>
                </a:cubicBezTo>
                <a:cubicBezTo>
                  <a:pt x="333382" y="120957"/>
                  <a:pt x="325236" y="112811"/>
                  <a:pt x="325236" y="102762"/>
                </a:cubicBezTo>
                <a:cubicBezTo>
                  <a:pt x="325236" y="92713"/>
                  <a:pt x="333382" y="84567"/>
                  <a:pt x="343431" y="84567"/>
                </a:cubicBezTo>
                <a:close/>
                <a:moveTo>
                  <a:pt x="235019" y="84567"/>
                </a:moveTo>
                <a:cubicBezTo>
                  <a:pt x="245068" y="84567"/>
                  <a:pt x="253214" y="92713"/>
                  <a:pt x="253214" y="102762"/>
                </a:cubicBezTo>
                <a:cubicBezTo>
                  <a:pt x="253214" y="112811"/>
                  <a:pt x="245068" y="120957"/>
                  <a:pt x="235019" y="120957"/>
                </a:cubicBezTo>
                <a:cubicBezTo>
                  <a:pt x="224970" y="120957"/>
                  <a:pt x="216824" y="112811"/>
                  <a:pt x="216824" y="102762"/>
                </a:cubicBezTo>
                <a:cubicBezTo>
                  <a:pt x="216824" y="92713"/>
                  <a:pt x="224970" y="84567"/>
                  <a:pt x="235019" y="84567"/>
                </a:cubicBezTo>
                <a:close/>
                <a:moveTo>
                  <a:pt x="126607" y="84567"/>
                </a:moveTo>
                <a:cubicBezTo>
                  <a:pt x="136656" y="84567"/>
                  <a:pt x="144802" y="92713"/>
                  <a:pt x="144802" y="102762"/>
                </a:cubicBezTo>
                <a:cubicBezTo>
                  <a:pt x="144802" y="112811"/>
                  <a:pt x="136656" y="120957"/>
                  <a:pt x="126607" y="120957"/>
                </a:cubicBezTo>
                <a:cubicBezTo>
                  <a:pt x="116558" y="120957"/>
                  <a:pt x="108412" y="112811"/>
                  <a:pt x="108412" y="102762"/>
                </a:cubicBezTo>
                <a:cubicBezTo>
                  <a:pt x="108412" y="92713"/>
                  <a:pt x="116558" y="84567"/>
                  <a:pt x="126607" y="84567"/>
                </a:cubicBezTo>
                <a:close/>
                <a:moveTo>
                  <a:pt x="18195" y="84567"/>
                </a:moveTo>
                <a:cubicBezTo>
                  <a:pt x="28244" y="84567"/>
                  <a:pt x="36390" y="92713"/>
                  <a:pt x="36390" y="102762"/>
                </a:cubicBezTo>
                <a:cubicBezTo>
                  <a:pt x="36390" y="112811"/>
                  <a:pt x="28244" y="120957"/>
                  <a:pt x="18195" y="120957"/>
                </a:cubicBezTo>
                <a:cubicBezTo>
                  <a:pt x="8146" y="120957"/>
                  <a:pt x="0" y="112811"/>
                  <a:pt x="0" y="102762"/>
                </a:cubicBezTo>
                <a:cubicBezTo>
                  <a:pt x="0" y="92713"/>
                  <a:pt x="8146" y="84567"/>
                  <a:pt x="18195" y="84567"/>
                </a:cubicBezTo>
                <a:close/>
                <a:moveTo>
                  <a:pt x="779279" y="0"/>
                </a:moveTo>
                <a:cubicBezTo>
                  <a:pt x="789328" y="0"/>
                  <a:pt x="797474" y="8146"/>
                  <a:pt x="797474" y="18195"/>
                </a:cubicBezTo>
                <a:cubicBezTo>
                  <a:pt x="797474" y="28244"/>
                  <a:pt x="789328" y="36390"/>
                  <a:pt x="779279" y="36390"/>
                </a:cubicBezTo>
                <a:cubicBezTo>
                  <a:pt x="769230" y="36390"/>
                  <a:pt x="761084" y="28244"/>
                  <a:pt x="761084" y="18195"/>
                </a:cubicBezTo>
                <a:cubicBezTo>
                  <a:pt x="761084" y="8146"/>
                  <a:pt x="769230" y="0"/>
                  <a:pt x="779279" y="0"/>
                </a:cubicBezTo>
                <a:close/>
                <a:moveTo>
                  <a:pt x="670867" y="0"/>
                </a:moveTo>
                <a:cubicBezTo>
                  <a:pt x="680916" y="0"/>
                  <a:pt x="689062" y="8146"/>
                  <a:pt x="689062" y="18195"/>
                </a:cubicBezTo>
                <a:cubicBezTo>
                  <a:pt x="689062" y="28244"/>
                  <a:pt x="680916" y="36390"/>
                  <a:pt x="670867" y="36390"/>
                </a:cubicBezTo>
                <a:cubicBezTo>
                  <a:pt x="660819" y="36390"/>
                  <a:pt x="652672" y="28244"/>
                  <a:pt x="652672" y="18195"/>
                </a:cubicBezTo>
                <a:cubicBezTo>
                  <a:pt x="652672" y="8146"/>
                  <a:pt x="660819" y="0"/>
                  <a:pt x="670867" y="0"/>
                </a:cubicBezTo>
                <a:close/>
                <a:moveTo>
                  <a:pt x="562455" y="0"/>
                </a:moveTo>
                <a:cubicBezTo>
                  <a:pt x="572504" y="0"/>
                  <a:pt x="580650" y="8146"/>
                  <a:pt x="580650" y="18195"/>
                </a:cubicBezTo>
                <a:cubicBezTo>
                  <a:pt x="580650" y="28244"/>
                  <a:pt x="572504" y="36390"/>
                  <a:pt x="562455" y="36390"/>
                </a:cubicBezTo>
                <a:cubicBezTo>
                  <a:pt x="552406" y="36390"/>
                  <a:pt x="544260" y="28244"/>
                  <a:pt x="544260" y="18195"/>
                </a:cubicBezTo>
                <a:cubicBezTo>
                  <a:pt x="544260" y="8146"/>
                  <a:pt x="552406" y="0"/>
                  <a:pt x="562455" y="0"/>
                </a:cubicBezTo>
                <a:close/>
                <a:moveTo>
                  <a:pt x="454043" y="0"/>
                </a:moveTo>
                <a:cubicBezTo>
                  <a:pt x="464092" y="0"/>
                  <a:pt x="472238" y="8146"/>
                  <a:pt x="472238" y="18195"/>
                </a:cubicBezTo>
                <a:cubicBezTo>
                  <a:pt x="472238" y="28244"/>
                  <a:pt x="464092" y="36390"/>
                  <a:pt x="454043" y="36390"/>
                </a:cubicBezTo>
                <a:cubicBezTo>
                  <a:pt x="443994" y="36390"/>
                  <a:pt x="435848" y="28244"/>
                  <a:pt x="435848" y="18195"/>
                </a:cubicBezTo>
                <a:cubicBezTo>
                  <a:pt x="435848" y="8146"/>
                  <a:pt x="443994" y="0"/>
                  <a:pt x="454043" y="0"/>
                </a:cubicBezTo>
                <a:close/>
                <a:moveTo>
                  <a:pt x="343431" y="0"/>
                </a:moveTo>
                <a:cubicBezTo>
                  <a:pt x="353480" y="0"/>
                  <a:pt x="361626" y="8146"/>
                  <a:pt x="361626" y="18195"/>
                </a:cubicBezTo>
                <a:cubicBezTo>
                  <a:pt x="361626" y="28244"/>
                  <a:pt x="353480" y="36390"/>
                  <a:pt x="343431" y="36390"/>
                </a:cubicBezTo>
                <a:cubicBezTo>
                  <a:pt x="333382" y="36390"/>
                  <a:pt x="325236" y="28244"/>
                  <a:pt x="325236" y="18195"/>
                </a:cubicBezTo>
                <a:cubicBezTo>
                  <a:pt x="325236" y="8146"/>
                  <a:pt x="333382" y="0"/>
                  <a:pt x="343431" y="0"/>
                </a:cubicBezTo>
                <a:close/>
                <a:moveTo>
                  <a:pt x="235019" y="0"/>
                </a:moveTo>
                <a:cubicBezTo>
                  <a:pt x="245068" y="0"/>
                  <a:pt x="253214" y="8146"/>
                  <a:pt x="253214" y="18195"/>
                </a:cubicBezTo>
                <a:cubicBezTo>
                  <a:pt x="253214" y="28244"/>
                  <a:pt x="245068" y="36390"/>
                  <a:pt x="235019" y="36390"/>
                </a:cubicBezTo>
                <a:cubicBezTo>
                  <a:pt x="224970" y="36390"/>
                  <a:pt x="216824" y="28244"/>
                  <a:pt x="216824" y="18195"/>
                </a:cubicBezTo>
                <a:cubicBezTo>
                  <a:pt x="216824" y="8146"/>
                  <a:pt x="224970" y="0"/>
                  <a:pt x="235019" y="0"/>
                </a:cubicBezTo>
                <a:close/>
                <a:moveTo>
                  <a:pt x="126607" y="0"/>
                </a:moveTo>
                <a:cubicBezTo>
                  <a:pt x="136656" y="0"/>
                  <a:pt x="144802" y="8146"/>
                  <a:pt x="144802" y="18195"/>
                </a:cubicBezTo>
                <a:cubicBezTo>
                  <a:pt x="144802" y="28244"/>
                  <a:pt x="136656" y="36390"/>
                  <a:pt x="126607" y="36390"/>
                </a:cubicBezTo>
                <a:cubicBezTo>
                  <a:pt x="116558" y="36390"/>
                  <a:pt x="108412" y="28244"/>
                  <a:pt x="108412" y="18195"/>
                </a:cubicBezTo>
                <a:cubicBezTo>
                  <a:pt x="108412" y="8146"/>
                  <a:pt x="116558" y="0"/>
                  <a:pt x="126607" y="0"/>
                </a:cubicBezTo>
                <a:close/>
                <a:moveTo>
                  <a:pt x="18195" y="0"/>
                </a:moveTo>
                <a:cubicBezTo>
                  <a:pt x="28244" y="0"/>
                  <a:pt x="36390" y="8146"/>
                  <a:pt x="36390" y="18195"/>
                </a:cubicBezTo>
                <a:cubicBezTo>
                  <a:pt x="36390" y="28244"/>
                  <a:pt x="28244" y="36390"/>
                  <a:pt x="18195" y="36390"/>
                </a:cubicBezTo>
                <a:cubicBezTo>
                  <a:pt x="8146" y="36390"/>
                  <a:pt x="0" y="28244"/>
                  <a:pt x="0" y="18195"/>
                </a:cubicBezTo>
                <a:cubicBezTo>
                  <a:pt x="0" y="8146"/>
                  <a:pt x="8146" y="0"/>
                  <a:pt x="18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>
            <p:custDataLst>
              <p:tags r:id="rId7"/>
            </p:custDataLst>
          </p:nvPr>
        </p:nvSpPr>
        <p:spPr>
          <a:xfrm>
            <a:off x="10874393" y="647126"/>
            <a:ext cx="692132" cy="178375"/>
          </a:xfrm>
          <a:custGeom>
            <a:avLst/>
            <a:gdLst>
              <a:gd name="connsiteX0" fmla="*/ 779279 w 797474"/>
              <a:gd name="connsiteY0" fmla="*/ 169134 h 205524"/>
              <a:gd name="connsiteX1" fmla="*/ 797474 w 797474"/>
              <a:gd name="connsiteY1" fmla="*/ 187329 h 205524"/>
              <a:gd name="connsiteX2" fmla="*/ 779279 w 797474"/>
              <a:gd name="connsiteY2" fmla="*/ 205524 h 205524"/>
              <a:gd name="connsiteX3" fmla="*/ 761084 w 797474"/>
              <a:gd name="connsiteY3" fmla="*/ 187329 h 205524"/>
              <a:gd name="connsiteX4" fmla="*/ 779279 w 797474"/>
              <a:gd name="connsiteY4" fmla="*/ 169134 h 205524"/>
              <a:gd name="connsiteX5" fmla="*/ 670867 w 797474"/>
              <a:gd name="connsiteY5" fmla="*/ 169134 h 205524"/>
              <a:gd name="connsiteX6" fmla="*/ 689062 w 797474"/>
              <a:gd name="connsiteY6" fmla="*/ 187329 h 205524"/>
              <a:gd name="connsiteX7" fmla="*/ 670867 w 797474"/>
              <a:gd name="connsiteY7" fmla="*/ 205524 h 205524"/>
              <a:gd name="connsiteX8" fmla="*/ 652672 w 797474"/>
              <a:gd name="connsiteY8" fmla="*/ 187329 h 205524"/>
              <a:gd name="connsiteX9" fmla="*/ 670867 w 797474"/>
              <a:gd name="connsiteY9" fmla="*/ 169134 h 205524"/>
              <a:gd name="connsiteX10" fmla="*/ 562455 w 797474"/>
              <a:gd name="connsiteY10" fmla="*/ 169134 h 205524"/>
              <a:gd name="connsiteX11" fmla="*/ 580650 w 797474"/>
              <a:gd name="connsiteY11" fmla="*/ 187329 h 205524"/>
              <a:gd name="connsiteX12" fmla="*/ 562455 w 797474"/>
              <a:gd name="connsiteY12" fmla="*/ 205524 h 205524"/>
              <a:gd name="connsiteX13" fmla="*/ 544260 w 797474"/>
              <a:gd name="connsiteY13" fmla="*/ 187329 h 205524"/>
              <a:gd name="connsiteX14" fmla="*/ 562455 w 797474"/>
              <a:gd name="connsiteY14" fmla="*/ 169134 h 205524"/>
              <a:gd name="connsiteX15" fmla="*/ 454043 w 797474"/>
              <a:gd name="connsiteY15" fmla="*/ 169134 h 205524"/>
              <a:gd name="connsiteX16" fmla="*/ 472238 w 797474"/>
              <a:gd name="connsiteY16" fmla="*/ 187329 h 205524"/>
              <a:gd name="connsiteX17" fmla="*/ 454043 w 797474"/>
              <a:gd name="connsiteY17" fmla="*/ 205524 h 205524"/>
              <a:gd name="connsiteX18" fmla="*/ 435848 w 797474"/>
              <a:gd name="connsiteY18" fmla="*/ 187329 h 205524"/>
              <a:gd name="connsiteX19" fmla="*/ 454043 w 797474"/>
              <a:gd name="connsiteY19" fmla="*/ 169134 h 205524"/>
              <a:gd name="connsiteX20" fmla="*/ 343431 w 797474"/>
              <a:gd name="connsiteY20" fmla="*/ 169134 h 205524"/>
              <a:gd name="connsiteX21" fmla="*/ 361626 w 797474"/>
              <a:gd name="connsiteY21" fmla="*/ 187329 h 205524"/>
              <a:gd name="connsiteX22" fmla="*/ 343431 w 797474"/>
              <a:gd name="connsiteY22" fmla="*/ 205524 h 205524"/>
              <a:gd name="connsiteX23" fmla="*/ 325236 w 797474"/>
              <a:gd name="connsiteY23" fmla="*/ 187329 h 205524"/>
              <a:gd name="connsiteX24" fmla="*/ 343431 w 797474"/>
              <a:gd name="connsiteY24" fmla="*/ 169134 h 205524"/>
              <a:gd name="connsiteX25" fmla="*/ 235019 w 797474"/>
              <a:gd name="connsiteY25" fmla="*/ 169134 h 205524"/>
              <a:gd name="connsiteX26" fmla="*/ 253214 w 797474"/>
              <a:gd name="connsiteY26" fmla="*/ 187329 h 205524"/>
              <a:gd name="connsiteX27" fmla="*/ 235019 w 797474"/>
              <a:gd name="connsiteY27" fmla="*/ 205524 h 205524"/>
              <a:gd name="connsiteX28" fmla="*/ 216824 w 797474"/>
              <a:gd name="connsiteY28" fmla="*/ 187329 h 205524"/>
              <a:gd name="connsiteX29" fmla="*/ 235019 w 797474"/>
              <a:gd name="connsiteY29" fmla="*/ 169134 h 205524"/>
              <a:gd name="connsiteX30" fmla="*/ 126607 w 797474"/>
              <a:gd name="connsiteY30" fmla="*/ 169134 h 205524"/>
              <a:gd name="connsiteX31" fmla="*/ 144802 w 797474"/>
              <a:gd name="connsiteY31" fmla="*/ 187329 h 205524"/>
              <a:gd name="connsiteX32" fmla="*/ 126607 w 797474"/>
              <a:gd name="connsiteY32" fmla="*/ 205524 h 205524"/>
              <a:gd name="connsiteX33" fmla="*/ 108412 w 797474"/>
              <a:gd name="connsiteY33" fmla="*/ 187329 h 205524"/>
              <a:gd name="connsiteX34" fmla="*/ 126607 w 797474"/>
              <a:gd name="connsiteY34" fmla="*/ 169134 h 205524"/>
              <a:gd name="connsiteX35" fmla="*/ 18195 w 797474"/>
              <a:gd name="connsiteY35" fmla="*/ 169134 h 205524"/>
              <a:gd name="connsiteX36" fmla="*/ 36390 w 797474"/>
              <a:gd name="connsiteY36" fmla="*/ 187329 h 205524"/>
              <a:gd name="connsiteX37" fmla="*/ 18195 w 797474"/>
              <a:gd name="connsiteY37" fmla="*/ 205524 h 205524"/>
              <a:gd name="connsiteX38" fmla="*/ 0 w 797474"/>
              <a:gd name="connsiteY38" fmla="*/ 187329 h 205524"/>
              <a:gd name="connsiteX39" fmla="*/ 18195 w 797474"/>
              <a:gd name="connsiteY39" fmla="*/ 169134 h 205524"/>
              <a:gd name="connsiteX40" fmla="*/ 779279 w 797474"/>
              <a:gd name="connsiteY40" fmla="*/ 84567 h 205524"/>
              <a:gd name="connsiteX41" fmla="*/ 797474 w 797474"/>
              <a:gd name="connsiteY41" fmla="*/ 102762 h 205524"/>
              <a:gd name="connsiteX42" fmla="*/ 779279 w 797474"/>
              <a:gd name="connsiteY42" fmla="*/ 120957 h 205524"/>
              <a:gd name="connsiteX43" fmla="*/ 761084 w 797474"/>
              <a:gd name="connsiteY43" fmla="*/ 102762 h 205524"/>
              <a:gd name="connsiteX44" fmla="*/ 779279 w 797474"/>
              <a:gd name="connsiteY44" fmla="*/ 84567 h 205524"/>
              <a:gd name="connsiteX45" fmla="*/ 670867 w 797474"/>
              <a:gd name="connsiteY45" fmla="*/ 84567 h 205524"/>
              <a:gd name="connsiteX46" fmla="*/ 689062 w 797474"/>
              <a:gd name="connsiteY46" fmla="*/ 102762 h 205524"/>
              <a:gd name="connsiteX47" fmla="*/ 670867 w 797474"/>
              <a:gd name="connsiteY47" fmla="*/ 120957 h 205524"/>
              <a:gd name="connsiteX48" fmla="*/ 652672 w 797474"/>
              <a:gd name="connsiteY48" fmla="*/ 102762 h 205524"/>
              <a:gd name="connsiteX49" fmla="*/ 670867 w 797474"/>
              <a:gd name="connsiteY49" fmla="*/ 84567 h 205524"/>
              <a:gd name="connsiteX50" fmla="*/ 562455 w 797474"/>
              <a:gd name="connsiteY50" fmla="*/ 84567 h 205524"/>
              <a:gd name="connsiteX51" fmla="*/ 580650 w 797474"/>
              <a:gd name="connsiteY51" fmla="*/ 102762 h 205524"/>
              <a:gd name="connsiteX52" fmla="*/ 562455 w 797474"/>
              <a:gd name="connsiteY52" fmla="*/ 120957 h 205524"/>
              <a:gd name="connsiteX53" fmla="*/ 544260 w 797474"/>
              <a:gd name="connsiteY53" fmla="*/ 102762 h 205524"/>
              <a:gd name="connsiteX54" fmla="*/ 562455 w 797474"/>
              <a:gd name="connsiteY54" fmla="*/ 84567 h 205524"/>
              <a:gd name="connsiteX55" fmla="*/ 454043 w 797474"/>
              <a:gd name="connsiteY55" fmla="*/ 84567 h 205524"/>
              <a:gd name="connsiteX56" fmla="*/ 472238 w 797474"/>
              <a:gd name="connsiteY56" fmla="*/ 102762 h 205524"/>
              <a:gd name="connsiteX57" fmla="*/ 454043 w 797474"/>
              <a:gd name="connsiteY57" fmla="*/ 120957 h 205524"/>
              <a:gd name="connsiteX58" fmla="*/ 435848 w 797474"/>
              <a:gd name="connsiteY58" fmla="*/ 102762 h 205524"/>
              <a:gd name="connsiteX59" fmla="*/ 454043 w 797474"/>
              <a:gd name="connsiteY59" fmla="*/ 84567 h 205524"/>
              <a:gd name="connsiteX60" fmla="*/ 343431 w 797474"/>
              <a:gd name="connsiteY60" fmla="*/ 84567 h 205524"/>
              <a:gd name="connsiteX61" fmla="*/ 361626 w 797474"/>
              <a:gd name="connsiteY61" fmla="*/ 102762 h 205524"/>
              <a:gd name="connsiteX62" fmla="*/ 343431 w 797474"/>
              <a:gd name="connsiteY62" fmla="*/ 120957 h 205524"/>
              <a:gd name="connsiteX63" fmla="*/ 325236 w 797474"/>
              <a:gd name="connsiteY63" fmla="*/ 102762 h 205524"/>
              <a:gd name="connsiteX64" fmla="*/ 343431 w 797474"/>
              <a:gd name="connsiteY64" fmla="*/ 84567 h 205524"/>
              <a:gd name="connsiteX65" fmla="*/ 235019 w 797474"/>
              <a:gd name="connsiteY65" fmla="*/ 84567 h 205524"/>
              <a:gd name="connsiteX66" fmla="*/ 253214 w 797474"/>
              <a:gd name="connsiteY66" fmla="*/ 102762 h 205524"/>
              <a:gd name="connsiteX67" fmla="*/ 235019 w 797474"/>
              <a:gd name="connsiteY67" fmla="*/ 120957 h 205524"/>
              <a:gd name="connsiteX68" fmla="*/ 216824 w 797474"/>
              <a:gd name="connsiteY68" fmla="*/ 102762 h 205524"/>
              <a:gd name="connsiteX69" fmla="*/ 235019 w 797474"/>
              <a:gd name="connsiteY69" fmla="*/ 84567 h 205524"/>
              <a:gd name="connsiteX70" fmla="*/ 126607 w 797474"/>
              <a:gd name="connsiteY70" fmla="*/ 84567 h 205524"/>
              <a:gd name="connsiteX71" fmla="*/ 144802 w 797474"/>
              <a:gd name="connsiteY71" fmla="*/ 102762 h 205524"/>
              <a:gd name="connsiteX72" fmla="*/ 126607 w 797474"/>
              <a:gd name="connsiteY72" fmla="*/ 120957 h 205524"/>
              <a:gd name="connsiteX73" fmla="*/ 108412 w 797474"/>
              <a:gd name="connsiteY73" fmla="*/ 102762 h 205524"/>
              <a:gd name="connsiteX74" fmla="*/ 126607 w 797474"/>
              <a:gd name="connsiteY74" fmla="*/ 84567 h 205524"/>
              <a:gd name="connsiteX75" fmla="*/ 18195 w 797474"/>
              <a:gd name="connsiteY75" fmla="*/ 84567 h 205524"/>
              <a:gd name="connsiteX76" fmla="*/ 36390 w 797474"/>
              <a:gd name="connsiteY76" fmla="*/ 102762 h 205524"/>
              <a:gd name="connsiteX77" fmla="*/ 18195 w 797474"/>
              <a:gd name="connsiteY77" fmla="*/ 120957 h 205524"/>
              <a:gd name="connsiteX78" fmla="*/ 0 w 797474"/>
              <a:gd name="connsiteY78" fmla="*/ 102762 h 205524"/>
              <a:gd name="connsiteX79" fmla="*/ 18195 w 797474"/>
              <a:gd name="connsiteY79" fmla="*/ 84567 h 205524"/>
              <a:gd name="connsiteX80" fmla="*/ 779279 w 797474"/>
              <a:gd name="connsiteY80" fmla="*/ 0 h 205524"/>
              <a:gd name="connsiteX81" fmla="*/ 797474 w 797474"/>
              <a:gd name="connsiteY81" fmla="*/ 18195 h 205524"/>
              <a:gd name="connsiteX82" fmla="*/ 779279 w 797474"/>
              <a:gd name="connsiteY82" fmla="*/ 36390 h 205524"/>
              <a:gd name="connsiteX83" fmla="*/ 761084 w 797474"/>
              <a:gd name="connsiteY83" fmla="*/ 18195 h 205524"/>
              <a:gd name="connsiteX84" fmla="*/ 779279 w 797474"/>
              <a:gd name="connsiteY84" fmla="*/ 0 h 205524"/>
              <a:gd name="connsiteX85" fmla="*/ 670867 w 797474"/>
              <a:gd name="connsiteY85" fmla="*/ 0 h 205524"/>
              <a:gd name="connsiteX86" fmla="*/ 689062 w 797474"/>
              <a:gd name="connsiteY86" fmla="*/ 18195 h 205524"/>
              <a:gd name="connsiteX87" fmla="*/ 670867 w 797474"/>
              <a:gd name="connsiteY87" fmla="*/ 36390 h 205524"/>
              <a:gd name="connsiteX88" fmla="*/ 652672 w 797474"/>
              <a:gd name="connsiteY88" fmla="*/ 18195 h 205524"/>
              <a:gd name="connsiteX89" fmla="*/ 670867 w 797474"/>
              <a:gd name="connsiteY89" fmla="*/ 0 h 205524"/>
              <a:gd name="connsiteX90" fmla="*/ 562455 w 797474"/>
              <a:gd name="connsiteY90" fmla="*/ 0 h 205524"/>
              <a:gd name="connsiteX91" fmla="*/ 580650 w 797474"/>
              <a:gd name="connsiteY91" fmla="*/ 18195 h 205524"/>
              <a:gd name="connsiteX92" fmla="*/ 562455 w 797474"/>
              <a:gd name="connsiteY92" fmla="*/ 36390 h 205524"/>
              <a:gd name="connsiteX93" fmla="*/ 544260 w 797474"/>
              <a:gd name="connsiteY93" fmla="*/ 18195 h 205524"/>
              <a:gd name="connsiteX94" fmla="*/ 562455 w 797474"/>
              <a:gd name="connsiteY94" fmla="*/ 0 h 205524"/>
              <a:gd name="connsiteX95" fmla="*/ 454043 w 797474"/>
              <a:gd name="connsiteY95" fmla="*/ 0 h 205524"/>
              <a:gd name="connsiteX96" fmla="*/ 472238 w 797474"/>
              <a:gd name="connsiteY96" fmla="*/ 18195 h 205524"/>
              <a:gd name="connsiteX97" fmla="*/ 454043 w 797474"/>
              <a:gd name="connsiteY97" fmla="*/ 36390 h 205524"/>
              <a:gd name="connsiteX98" fmla="*/ 435848 w 797474"/>
              <a:gd name="connsiteY98" fmla="*/ 18195 h 205524"/>
              <a:gd name="connsiteX99" fmla="*/ 454043 w 797474"/>
              <a:gd name="connsiteY99" fmla="*/ 0 h 205524"/>
              <a:gd name="connsiteX100" fmla="*/ 343431 w 797474"/>
              <a:gd name="connsiteY100" fmla="*/ 0 h 205524"/>
              <a:gd name="connsiteX101" fmla="*/ 361626 w 797474"/>
              <a:gd name="connsiteY101" fmla="*/ 18195 h 205524"/>
              <a:gd name="connsiteX102" fmla="*/ 343431 w 797474"/>
              <a:gd name="connsiteY102" fmla="*/ 36390 h 205524"/>
              <a:gd name="connsiteX103" fmla="*/ 325236 w 797474"/>
              <a:gd name="connsiteY103" fmla="*/ 18195 h 205524"/>
              <a:gd name="connsiteX104" fmla="*/ 343431 w 797474"/>
              <a:gd name="connsiteY104" fmla="*/ 0 h 205524"/>
              <a:gd name="connsiteX105" fmla="*/ 235019 w 797474"/>
              <a:gd name="connsiteY105" fmla="*/ 0 h 205524"/>
              <a:gd name="connsiteX106" fmla="*/ 253214 w 797474"/>
              <a:gd name="connsiteY106" fmla="*/ 18195 h 205524"/>
              <a:gd name="connsiteX107" fmla="*/ 235019 w 797474"/>
              <a:gd name="connsiteY107" fmla="*/ 36390 h 205524"/>
              <a:gd name="connsiteX108" fmla="*/ 216824 w 797474"/>
              <a:gd name="connsiteY108" fmla="*/ 18195 h 205524"/>
              <a:gd name="connsiteX109" fmla="*/ 235019 w 797474"/>
              <a:gd name="connsiteY109" fmla="*/ 0 h 205524"/>
              <a:gd name="connsiteX110" fmla="*/ 126607 w 797474"/>
              <a:gd name="connsiteY110" fmla="*/ 0 h 205524"/>
              <a:gd name="connsiteX111" fmla="*/ 144802 w 797474"/>
              <a:gd name="connsiteY111" fmla="*/ 18195 h 205524"/>
              <a:gd name="connsiteX112" fmla="*/ 126607 w 797474"/>
              <a:gd name="connsiteY112" fmla="*/ 36390 h 205524"/>
              <a:gd name="connsiteX113" fmla="*/ 108412 w 797474"/>
              <a:gd name="connsiteY113" fmla="*/ 18195 h 205524"/>
              <a:gd name="connsiteX114" fmla="*/ 126607 w 797474"/>
              <a:gd name="connsiteY114" fmla="*/ 0 h 205524"/>
              <a:gd name="connsiteX115" fmla="*/ 18195 w 797474"/>
              <a:gd name="connsiteY115" fmla="*/ 0 h 205524"/>
              <a:gd name="connsiteX116" fmla="*/ 36390 w 797474"/>
              <a:gd name="connsiteY116" fmla="*/ 18195 h 205524"/>
              <a:gd name="connsiteX117" fmla="*/ 18195 w 797474"/>
              <a:gd name="connsiteY117" fmla="*/ 36390 h 205524"/>
              <a:gd name="connsiteX118" fmla="*/ 0 w 797474"/>
              <a:gd name="connsiteY118" fmla="*/ 18195 h 205524"/>
              <a:gd name="connsiteX119" fmla="*/ 18195 w 797474"/>
              <a:gd name="connsiteY119" fmla="*/ 0 h 2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97474" h="205524">
                <a:moveTo>
                  <a:pt x="779279" y="169134"/>
                </a:moveTo>
                <a:cubicBezTo>
                  <a:pt x="789328" y="169134"/>
                  <a:pt x="797474" y="177280"/>
                  <a:pt x="797474" y="187329"/>
                </a:cubicBezTo>
                <a:cubicBezTo>
                  <a:pt x="797474" y="197378"/>
                  <a:pt x="789328" y="205524"/>
                  <a:pt x="779279" y="205524"/>
                </a:cubicBezTo>
                <a:cubicBezTo>
                  <a:pt x="769230" y="205524"/>
                  <a:pt x="761084" y="197378"/>
                  <a:pt x="761084" y="187329"/>
                </a:cubicBezTo>
                <a:cubicBezTo>
                  <a:pt x="761084" y="177280"/>
                  <a:pt x="769230" y="169134"/>
                  <a:pt x="779279" y="169134"/>
                </a:cubicBezTo>
                <a:close/>
                <a:moveTo>
                  <a:pt x="670867" y="169134"/>
                </a:moveTo>
                <a:cubicBezTo>
                  <a:pt x="680916" y="169134"/>
                  <a:pt x="689062" y="177280"/>
                  <a:pt x="689062" y="187329"/>
                </a:cubicBezTo>
                <a:cubicBezTo>
                  <a:pt x="689062" y="197378"/>
                  <a:pt x="680916" y="205524"/>
                  <a:pt x="670867" y="205524"/>
                </a:cubicBezTo>
                <a:cubicBezTo>
                  <a:pt x="660819" y="205524"/>
                  <a:pt x="652672" y="197378"/>
                  <a:pt x="652672" y="187329"/>
                </a:cubicBezTo>
                <a:cubicBezTo>
                  <a:pt x="652672" y="177280"/>
                  <a:pt x="660819" y="169134"/>
                  <a:pt x="670867" y="169134"/>
                </a:cubicBezTo>
                <a:close/>
                <a:moveTo>
                  <a:pt x="562455" y="169134"/>
                </a:moveTo>
                <a:cubicBezTo>
                  <a:pt x="572504" y="169134"/>
                  <a:pt x="580650" y="177280"/>
                  <a:pt x="580650" y="187329"/>
                </a:cubicBezTo>
                <a:cubicBezTo>
                  <a:pt x="580650" y="197378"/>
                  <a:pt x="572504" y="205524"/>
                  <a:pt x="562455" y="205524"/>
                </a:cubicBezTo>
                <a:cubicBezTo>
                  <a:pt x="552406" y="205524"/>
                  <a:pt x="544260" y="197378"/>
                  <a:pt x="544260" y="187329"/>
                </a:cubicBezTo>
                <a:cubicBezTo>
                  <a:pt x="544260" y="177280"/>
                  <a:pt x="552406" y="169134"/>
                  <a:pt x="562455" y="169134"/>
                </a:cubicBezTo>
                <a:close/>
                <a:moveTo>
                  <a:pt x="454043" y="169134"/>
                </a:moveTo>
                <a:cubicBezTo>
                  <a:pt x="464092" y="169134"/>
                  <a:pt x="472238" y="177280"/>
                  <a:pt x="472238" y="187329"/>
                </a:cubicBezTo>
                <a:cubicBezTo>
                  <a:pt x="472238" y="197378"/>
                  <a:pt x="464092" y="205524"/>
                  <a:pt x="454043" y="205524"/>
                </a:cubicBezTo>
                <a:cubicBezTo>
                  <a:pt x="443994" y="205524"/>
                  <a:pt x="435848" y="197378"/>
                  <a:pt x="435848" y="187329"/>
                </a:cubicBezTo>
                <a:cubicBezTo>
                  <a:pt x="435848" y="177280"/>
                  <a:pt x="443994" y="169134"/>
                  <a:pt x="454043" y="169134"/>
                </a:cubicBezTo>
                <a:close/>
                <a:moveTo>
                  <a:pt x="343431" y="169134"/>
                </a:moveTo>
                <a:cubicBezTo>
                  <a:pt x="353480" y="169134"/>
                  <a:pt x="361626" y="177280"/>
                  <a:pt x="361626" y="187329"/>
                </a:cubicBezTo>
                <a:cubicBezTo>
                  <a:pt x="361626" y="197378"/>
                  <a:pt x="353480" y="205524"/>
                  <a:pt x="343431" y="205524"/>
                </a:cubicBezTo>
                <a:cubicBezTo>
                  <a:pt x="333382" y="205524"/>
                  <a:pt x="325236" y="197378"/>
                  <a:pt x="325236" y="187329"/>
                </a:cubicBezTo>
                <a:cubicBezTo>
                  <a:pt x="325236" y="177280"/>
                  <a:pt x="333382" y="169134"/>
                  <a:pt x="343431" y="169134"/>
                </a:cubicBezTo>
                <a:close/>
                <a:moveTo>
                  <a:pt x="235019" y="169134"/>
                </a:moveTo>
                <a:cubicBezTo>
                  <a:pt x="245068" y="169134"/>
                  <a:pt x="253214" y="177280"/>
                  <a:pt x="253214" y="187329"/>
                </a:cubicBezTo>
                <a:cubicBezTo>
                  <a:pt x="253214" y="197378"/>
                  <a:pt x="245068" y="205524"/>
                  <a:pt x="235019" y="205524"/>
                </a:cubicBezTo>
                <a:cubicBezTo>
                  <a:pt x="224970" y="205524"/>
                  <a:pt x="216824" y="197378"/>
                  <a:pt x="216824" y="187329"/>
                </a:cubicBezTo>
                <a:cubicBezTo>
                  <a:pt x="216824" y="177280"/>
                  <a:pt x="224970" y="169134"/>
                  <a:pt x="235019" y="169134"/>
                </a:cubicBezTo>
                <a:close/>
                <a:moveTo>
                  <a:pt x="126607" y="169134"/>
                </a:moveTo>
                <a:cubicBezTo>
                  <a:pt x="136656" y="169134"/>
                  <a:pt x="144802" y="177280"/>
                  <a:pt x="144802" y="187329"/>
                </a:cubicBezTo>
                <a:cubicBezTo>
                  <a:pt x="144802" y="197378"/>
                  <a:pt x="136656" y="205524"/>
                  <a:pt x="126607" y="205524"/>
                </a:cubicBezTo>
                <a:cubicBezTo>
                  <a:pt x="116558" y="205524"/>
                  <a:pt x="108412" y="197378"/>
                  <a:pt x="108412" y="187329"/>
                </a:cubicBezTo>
                <a:cubicBezTo>
                  <a:pt x="108412" y="177280"/>
                  <a:pt x="116558" y="169134"/>
                  <a:pt x="126607" y="169134"/>
                </a:cubicBezTo>
                <a:close/>
                <a:moveTo>
                  <a:pt x="18195" y="169134"/>
                </a:moveTo>
                <a:cubicBezTo>
                  <a:pt x="28244" y="169134"/>
                  <a:pt x="36390" y="177280"/>
                  <a:pt x="36390" y="187329"/>
                </a:cubicBezTo>
                <a:cubicBezTo>
                  <a:pt x="36390" y="197378"/>
                  <a:pt x="28244" y="205524"/>
                  <a:pt x="18195" y="205524"/>
                </a:cubicBezTo>
                <a:cubicBezTo>
                  <a:pt x="8146" y="205524"/>
                  <a:pt x="0" y="197378"/>
                  <a:pt x="0" y="187329"/>
                </a:cubicBezTo>
                <a:cubicBezTo>
                  <a:pt x="0" y="177280"/>
                  <a:pt x="8146" y="169134"/>
                  <a:pt x="18195" y="169134"/>
                </a:cubicBezTo>
                <a:close/>
                <a:moveTo>
                  <a:pt x="779279" y="84567"/>
                </a:moveTo>
                <a:cubicBezTo>
                  <a:pt x="789328" y="84567"/>
                  <a:pt x="797474" y="92713"/>
                  <a:pt x="797474" y="102762"/>
                </a:cubicBezTo>
                <a:cubicBezTo>
                  <a:pt x="797474" y="112811"/>
                  <a:pt x="789328" y="120957"/>
                  <a:pt x="779279" y="120957"/>
                </a:cubicBezTo>
                <a:cubicBezTo>
                  <a:pt x="769230" y="120957"/>
                  <a:pt x="761084" y="112811"/>
                  <a:pt x="761084" y="102762"/>
                </a:cubicBezTo>
                <a:cubicBezTo>
                  <a:pt x="761084" y="92713"/>
                  <a:pt x="769230" y="84567"/>
                  <a:pt x="779279" y="84567"/>
                </a:cubicBezTo>
                <a:close/>
                <a:moveTo>
                  <a:pt x="670867" y="84567"/>
                </a:moveTo>
                <a:cubicBezTo>
                  <a:pt x="680916" y="84567"/>
                  <a:pt x="689062" y="92713"/>
                  <a:pt x="689062" y="102762"/>
                </a:cubicBezTo>
                <a:cubicBezTo>
                  <a:pt x="689062" y="112811"/>
                  <a:pt x="680916" y="120957"/>
                  <a:pt x="670867" y="120957"/>
                </a:cubicBezTo>
                <a:cubicBezTo>
                  <a:pt x="660819" y="120957"/>
                  <a:pt x="652672" y="112811"/>
                  <a:pt x="652672" y="102762"/>
                </a:cubicBezTo>
                <a:cubicBezTo>
                  <a:pt x="652672" y="92713"/>
                  <a:pt x="660819" y="84567"/>
                  <a:pt x="670867" y="84567"/>
                </a:cubicBezTo>
                <a:close/>
                <a:moveTo>
                  <a:pt x="562455" y="84567"/>
                </a:moveTo>
                <a:cubicBezTo>
                  <a:pt x="572504" y="84567"/>
                  <a:pt x="580650" y="92713"/>
                  <a:pt x="580650" y="102762"/>
                </a:cubicBezTo>
                <a:cubicBezTo>
                  <a:pt x="580650" y="112811"/>
                  <a:pt x="572504" y="120957"/>
                  <a:pt x="562455" y="120957"/>
                </a:cubicBezTo>
                <a:cubicBezTo>
                  <a:pt x="552406" y="120957"/>
                  <a:pt x="544260" y="112811"/>
                  <a:pt x="544260" y="102762"/>
                </a:cubicBezTo>
                <a:cubicBezTo>
                  <a:pt x="544260" y="92713"/>
                  <a:pt x="552406" y="84567"/>
                  <a:pt x="562455" y="84567"/>
                </a:cubicBezTo>
                <a:close/>
                <a:moveTo>
                  <a:pt x="454043" y="84567"/>
                </a:moveTo>
                <a:cubicBezTo>
                  <a:pt x="464092" y="84567"/>
                  <a:pt x="472238" y="92713"/>
                  <a:pt x="472238" y="102762"/>
                </a:cubicBezTo>
                <a:cubicBezTo>
                  <a:pt x="472238" y="112811"/>
                  <a:pt x="464092" y="120957"/>
                  <a:pt x="454043" y="120957"/>
                </a:cubicBezTo>
                <a:cubicBezTo>
                  <a:pt x="443994" y="120957"/>
                  <a:pt x="435848" y="112811"/>
                  <a:pt x="435848" y="102762"/>
                </a:cubicBezTo>
                <a:cubicBezTo>
                  <a:pt x="435848" y="92713"/>
                  <a:pt x="443994" y="84567"/>
                  <a:pt x="454043" y="84567"/>
                </a:cubicBezTo>
                <a:close/>
                <a:moveTo>
                  <a:pt x="343431" y="84567"/>
                </a:moveTo>
                <a:cubicBezTo>
                  <a:pt x="353480" y="84567"/>
                  <a:pt x="361626" y="92713"/>
                  <a:pt x="361626" y="102762"/>
                </a:cubicBezTo>
                <a:cubicBezTo>
                  <a:pt x="361626" y="112811"/>
                  <a:pt x="353480" y="120957"/>
                  <a:pt x="343431" y="120957"/>
                </a:cubicBezTo>
                <a:cubicBezTo>
                  <a:pt x="333382" y="120957"/>
                  <a:pt x="325236" y="112811"/>
                  <a:pt x="325236" y="102762"/>
                </a:cubicBezTo>
                <a:cubicBezTo>
                  <a:pt x="325236" y="92713"/>
                  <a:pt x="333382" y="84567"/>
                  <a:pt x="343431" y="84567"/>
                </a:cubicBezTo>
                <a:close/>
                <a:moveTo>
                  <a:pt x="235019" y="84567"/>
                </a:moveTo>
                <a:cubicBezTo>
                  <a:pt x="245068" y="84567"/>
                  <a:pt x="253214" y="92713"/>
                  <a:pt x="253214" y="102762"/>
                </a:cubicBezTo>
                <a:cubicBezTo>
                  <a:pt x="253214" y="112811"/>
                  <a:pt x="245068" y="120957"/>
                  <a:pt x="235019" y="120957"/>
                </a:cubicBezTo>
                <a:cubicBezTo>
                  <a:pt x="224970" y="120957"/>
                  <a:pt x="216824" y="112811"/>
                  <a:pt x="216824" y="102762"/>
                </a:cubicBezTo>
                <a:cubicBezTo>
                  <a:pt x="216824" y="92713"/>
                  <a:pt x="224970" y="84567"/>
                  <a:pt x="235019" y="84567"/>
                </a:cubicBezTo>
                <a:close/>
                <a:moveTo>
                  <a:pt x="126607" y="84567"/>
                </a:moveTo>
                <a:cubicBezTo>
                  <a:pt x="136656" y="84567"/>
                  <a:pt x="144802" y="92713"/>
                  <a:pt x="144802" y="102762"/>
                </a:cubicBezTo>
                <a:cubicBezTo>
                  <a:pt x="144802" y="112811"/>
                  <a:pt x="136656" y="120957"/>
                  <a:pt x="126607" y="120957"/>
                </a:cubicBezTo>
                <a:cubicBezTo>
                  <a:pt x="116558" y="120957"/>
                  <a:pt x="108412" y="112811"/>
                  <a:pt x="108412" y="102762"/>
                </a:cubicBezTo>
                <a:cubicBezTo>
                  <a:pt x="108412" y="92713"/>
                  <a:pt x="116558" y="84567"/>
                  <a:pt x="126607" y="84567"/>
                </a:cubicBezTo>
                <a:close/>
                <a:moveTo>
                  <a:pt x="18195" y="84567"/>
                </a:moveTo>
                <a:cubicBezTo>
                  <a:pt x="28244" y="84567"/>
                  <a:pt x="36390" y="92713"/>
                  <a:pt x="36390" y="102762"/>
                </a:cubicBezTo>
                <a:cubicBezTo>
                  <a:pt x="36390" y="112811"/>
                  <a:pt x="28244" y="120957"/>
                  <a:pt x="18195" y="120957"/>
                </a:cubicBezTo>
                <a:cubicBezTo>
                  <a:pt x="8146" y="120957"/>
                  <a:pt x="0" y="112811"/>
                  <a:pt x="0" y="102762"/>
                </a:cubicBezTo>
                <a:cubicBezTo>
                  <a:pt x="0" y="92713"/>
                  <a:pt x="8146" y="84567"/>
                  <a:pt x="18195" y="84567"/>
                </a:cubicBezTo>
                <a:close/>
                <a:moveTo>
                  <a:pt x="779279" y="0"/>
                </a:moveTo>
                <a:cubicBezTo>
                  <a:pt x="789328" y="0"/>
                  <a:pt x="797474" y="8146"/>
                  <a:pt x="797474" y="18195"/>
                </a:cubicBezTo>
                <a:cubicBezTo>
                  <a:pt x="797474" y="28244"/>
                  <a:pt x="789328" y="36390"/>
                  <a:pt x="779279" y="36390"/>
                </a:cubicBezTo>
                <a:cubicBezTo>
                  <a:pt x="769230" y="36390"/>
                  <a:pt x="761084" y="28244"/>
                  <a:pt x="761084" y="18195"/>
                </a:cubicBezTo>
                <a:cubicBezTo>
                  <a:pt x="761084" y="8146"/>
                  <a:pt x="769230" y="0"/>
                  <a:pt x="779279" y="0"/>
                </a:cubicBezTo>
                <a:close/>
                <a:moveTo>
                  <a:pt x="670867" y="0"/>
                </a:moveTo>
                <a:cubicBezTo>
                  <a:pt x="680916" y="0"/>
                  <a:pt x="689062" y="8146"/>
                  <a:pt x="689062" y="18195"/>
                </a:cubicBezTo>
                <a:cubicBezTo>
                  <a:pt x="689062" y="28244"/>
                  <a:pt x="680916" y="36390"/>
                  <a:pt x="670867" y="36390"/>
                </a:cubicBezTo>
                <a:cubicBezTo>
                  <a:pt x="660819" y="36390"/>
                  <a:pt x="652672" y="28244"/>
                  <a:pt x="652672" y="18195"/>
                </a:cubicBezTo>
                <a:cubicBezTo>
                  <a:pt x="652672" y="8146"/>
                  <a:pt x="660819" y="0"/>
                  <a:pt x="670867" y="0"/>
                </a:cubicBezTo>
                <a:close/>
                <a:moveTo>
                  <a:pt x="562455" y="0"/>
                </a:moveTo>
                <a:cubicBezTo>
                  <a:pt x="572504" y="0"/>
                  <a:pt x="580650" y="8146"/>
                  <a:pt x="580650" y="18195"/>
                </a:cubicBezTo>
                <a:cubicBezTo>
                  <a:pt x="580650" y="28244"/>
                  <a:pt x="572504" y="36390"/>
                  <a:pt x="562455" y="36390"/>
                </a:cubicBezTo>
                <a:cubicBezTo>
                  <a:pt x="552406" y="36390"/>
                  <a:pt x="544260" y="28244"/>
                  <a:pt x="544260" y="18195"/>
                </a:cubicBezTo>
                <a:cubicBezTo>
                  <a:pt x="544260" y="8146"/>
                  <a:pt x="552406" y="0"/>
                  <a:pt x="562455" y="0"/>
                </a:cubicBezTo>
                <a:close/>
                <a:moveTo>
                  <a:pt x="454043" y="0"/>
                </a:moveTo>
                <a:cubicBezTo>
                  <a:pt x="464092" y="0"/>
                  <a:pt x="472238" y="8146"/>
                  <a:pt x="472238" y="18195"/>
                </a:cubicBezTo>
                <a:cubicBezTo>
                  <a:pt x="472238" y="28244"/>
                  <a:pt x="464092" y="36390"/>
                  <a:pt x="454043" y="36390"/>
                </a:cubicBezTo>
                <a:cubicBezTo>
                  <a:pt x="443994" y="36390"/>
                  <a:pt x="435848" y="28244"/>
                  <a:pt x="435848" y="18195"/>
                </a:cubicBezTo>
                <a:cubicBezTo>
                  <a:pt x="435848" y="8146"/>
                  <a:pt x="443994" y="0"/>
                  <a:pt x="454043" y="0"/>
                </a:cubicBezTo>
                <a:close/>
                <a:moveTo>
                  <a:pt x="343431" y="0"/>
                </a:moveTo>
                <a:cubicBezTo>
                  <a:pt x="353480" y="0"/>
                  <a:pt x="361626" y="8146"/>
                  <a:pt x="361626" y="18195"/>
                </a:cubicBezTo>
                <a:cubicBezTo>
                  <a:pt x="361626" y="28244"/>
                  <a:pt x="353480" y="36390"/>
                  <a:pt x="343431" y="36390"/>
                </a:cubicBezTo>
                <a:cubicBezTo>
                  <a:pt x="333382" y="36390"/>
                  <a:pt x="325236" y="28244"/>
                  <a:pt x="325236" y="18195"/>
                </a:cubicBezTo>
                <a:cubicBezTo>
                  <a:pt x="325236" y="8146"/>
                  <a:pt x="333382" y="0"/>
                  <a:pt x="343431" y="0"/>
                </a:cubicBezTo>
                <a:close/>
                <a:moveTo>
                  <a:pt x="235019" y="0"/>
                </a:moveTo>
                <a:cubicBezTo>
                  <a:pt x="245068" y="0"/>
                  <a:pt x="253214" y="8146"/>
                  <a:pt x="253214" y="18195"/>
                </a:cubicBezTo>
                <a:cubicBezTo>
                  <a:pt x="253214" y="28244"/>
                  <a:pt x="245068" y="36390"/>
                  <a:pt x="235019" y="36390"/>
                </a:cubicBezTo>
                <a:cubicBezTo>
                  <a:pt x="224970" y="36390"/>
                  <a:pt x="216824" y="28244"/>
                  <a:pt x="216824" y="18195"/>
                </a:cubicBezTo>
                <a:cubicBezTo>
                  <a:pt x="216824" y="8146"/>
                  <a:pt x="224970" y="0"/>
                  <a:pt x="235019" y="0"/>
                </a:cubicBezTo>
                <a:close/>
                <a:moveTo>
                  <a:pt x="126607" y="0"/>
                </a:moveTo>
                <a:cubicBezTo>
                  <a:pt x="136656" y="0"/>
                  <a:pt x="144802" y="8146"/>
                  <a:pt x="144802" y="18195"/>
                </a:cubicBezTo>
                <a:cubicBezTo>
                  <a:pt x="144802" y="28244"/>
                  <a:pt x="136656" y="36390"/>
                  <a:pt x="126607" y="36390"/>
                </a:cubicBezTo>
                <a:cubicBezTo>
                  <a:pt x="116558" y="36390"/>
                  <a:pt x="108412" y="28244"/>
                  <a:pt x="108412" y="18195"/>
                </a:cubicBezTo>
                <a:cubicBezTo>
                  <a:pt x="108412" y="8146"/>
                  <a:pt x="116558" y="0"/>
                  <a:pt x="126607" y="0"/>
                </a:cubicBezTo>
                <a:close/>
                <a:moveTo>
                  <a:pt x="18195" y="0"/>
                </a:moveTo>
                <a:cubicBezTo>
                  <a:pt x="28244" y="0"/>
                  <a:pt x="36390" y="8146"/>
                  <a:pt x="36390" y="18195"/>
                </a:cubicBezTo>
                <a:cubicBezTo>
                  <a:pt x="36390" y="28244"/>
                  <a:pt x="28244" y="36390"/>
                  <a:pt x="18195" y="36390"/>
                </a:cubicBezTo>
                <a:cubicBezTo>
                  <a:pt x="8146" y="36390"/>
                  <a:pt x="0" y="28244"/>
                  <a:pt x="0" y="18195"/>
                </a:cubicBezTo>
                <a:cubicBezTo>
                  <a:pt x="0" y="8146"/>
                  <a:pt x="8146" y="0"/>
                  <a:pt x="1819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867870" y="2430222"/>
            <a:ext cx="1928812" cy="1081088"/>
          </a:xfrm>
        </p:spPr>
        <p:txBody>
          <a:bodyPr wrap="square" anchor="b">
            <a:normAutofit/>
          </a:bodyPr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accent1">
                  <a:alpha val="2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圆: 空心 10"/>
          <p:cNvSpPr/>
          <p:nvPr>
            <p:custDataLst>
              <p:tags r:id="rId3"/>
            </p:custDataLst>
          </p:nvPr>
        </p:nvSpPr>
        <p:spPr>
          <a:xfrm>
            <a:off x="6570662" y="588777"/>
            <a:ext cx="4457700" cy="4457700"/>
          </a:xfrm>
          <a:prstGeom prst="donut">
            <a:avLst>
              <a:gd name="adj" fmla="val 23891"/>
            </a:avLst>
          </a:prstGeom>
          <a:gradFill>
            <a:gsLst>
              <a:gs pos="32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53000"/>
                </a:schemeClr>
              </a:gs>
            </a:gsLst>
            <a:lin ang="156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07580" y="1388026"/>
            <a:ext cx="5584420" cy="4633362"/>
          </a:xfrm>
          <a:prstGeom prst="rect">
            <a:avLst/>
          </a:prstGeom>
        </p:spPr>
      </p:pic>
      <p:sp>
        <p:nvSpPr>
          <p:cNvPr id="9" name="任意多边形: 形状 8"/>
          <p:cNvSpPr/>
          <p:nvPr>
            <p:custDataLst>
              <p:tags r:id="rId6"/>
            </p:custDataLst>
          </p:nvPr>
        </p:nvSpPr>
        <p:spPr>
          <a:xfrm>
            <a:off x="1163638" y="4868102"/>
            <a:ext cx="692132" cy="178375"/>
          </a:xfrm>
          <a:custGeom>
            <a:avLst/>
            <a:gdLst>
              <a:gd name="connsiteX0" fmla="*/ 779279 w 797474"/>
              <a:gd name="connsiteY0" fmla="*/ 169134 h 205524"/>
              <a:gd name="connsiteX1" fmla="*/ 797474 w 797474"/>
              <a:gd name="connsiteY1" fmla="*/ 187329 h 205524"/>
              <a:gd name="connsiteX2" fmla="*/ 779279 w 797474"/>
              <a:gd name="connsiteY2" fmla="*/ 205524 h 205524"/>
              <a:gd name="connsiteX3" fmla="*/ 761084 w 797474"/>
              <a:gd name="connsiteY3" fmla="*/ 187329 h 205524"/>
              <a:gd name="connsiteX4" fmla="*/ 779279 w 797474"/>
              <a:gd name="connsiteY4" fmla="*/ 169134 h 205524"/>
              <a:gd name="connsiteX5" fmla="*/ 670867 w 797474"/>
              <a:gd name="connsiteY5" fmla="*/ 169134 h 205524"/>
              <a:gd name="connsiteX6" fmla="*/ 689062 w 797474"/>
              <a:gd name="connsiteY6" fmla="*/ 187329 h 205524"/>
              <a:gd name="connsiteX7" fmla="*/ 670867 w 797474"/>
              <a:gd name="connsiteY7" fmla="*/ 205524 h 205524"/>
              <a:gd name="connsiteX8" fmla="*/ 652672 w 797474"/>
              <a:gd name="connsiteY8" fmla="*/ 187329 h 205524"/>
              <a:gd name="connsiteX9" fmla="*/ 670867 w 797474"/>
              <a:gd name="connsiteY9" fmla="*/ 169134 h 205524"/>
              <a:gd name="connsiteX10" fmla="*/ 562455 w 797474"/>
              <a:gd name="connsiteY10" fmla="*/ 169134 h 205524"/>
              <a:gd name="connsiteX11" fmla="*/ 580650 w 797474"/>
              <a:gd name="connsiteY11" fmla="*/ 187329 h 205524"/>
              <a:gd name="connsiteX12" fmla="*/ 562455 w 797474"/>
              <a:gd name="connsiteY12" fmla="*/ 205524 h 205524"/>
              <a:gd name="connsiteX13" fmla="*/ 544260 w 797474"/>
              <a:gd name="connsiteY13" fmla="*/ 187329 h 205524"/>
              <a:gd name="connsiteX14" fmla="*/ 562455 w 797474"/>
              <a:gd name="connsiteY14" fmla="*/ 169134 h 205524"/>
              <a:gd name="connsiteX15" fmla="*/ 454043 w 797474"/>
              <a:gd name="connsiteY15" fmla="*/ 169134 h 205524"/>
              <a:gd name="connsiteX16" fmla="*/ 472238 w 797474"/>
              <a:gd name="connsiteY16" fmla="*/ 187329 h 205524"/>
              <a:gd name="connsiteX17" fmla="*/ 454043 w 797474"/>
              <a:gd name="connsiteY17" fmla="*/ 205524 h 205524"/>
              <a:gd name="connsiteX18" fmla="*/ 435848 w 797474"/>
              <a:gd name="connsiteY18" fmla="*/ 187329 h 205524"/>
              <a:gd name="connsiteX19" fmla="*/ 454043 w 797474"/>
              <a:gd name="connsiteY19" fmla="*/ 169134 h 205524"/>
              <a:gd name="connsiteX20" fmla="*/ 343431 w 797474"/>
              <a:gd name="connsiteY20" fmla="*/ 169134 h 205524"/>
              <a:gd name="connsiteX21" fmla="*/ 361626 w 797474"/>
              <a:gd name="connsiteY21" fmla="*/ 187329 h 205524"/>
              <a:gd name="connsiteX22" fmla="*/ 343431 w 797474"/>
              <a:gd name="connsiteY22" fmla="*/ 205524 h 205524"/>
              <a:gd name="connsiteX23" fmla="*/ 325236 w 797474"/>
              <a:gd name="connsiteY23" fmla="*/ 187329 h 205524"/>
              <a:gd name="connsiteX24" fmla="*/ 343431 w 797474"/>
              <a:gd name="connsiteY24" fmla="*/ 169134 h 205524"/>
              <a:gd name="connsiteX25" fmla="*/ 235019 w 797474"/>
              <a:gd name="connsiteY25" fmla="*/ 169134 h 205524"/>
              <a:gd name="connsiteX26" fmla="*/ 253214 w 797474"/>
              <a:gd name="connsiteY26" fmla="*/ 187329 h 205524"/>
              <a:gd name="connsiteX27" fmla="*/ 235019 w 797474"/>
              <a:gd name="connsiteY27" fmla="*/ 205524 h 205524"/>
              <a:gd name="connsiteX28" fmla="*/ 216824 w 797474"/>
              <a:gd name="connsiteY28" fmla="*/ 187329 h 205524"/>
              <a:gd name="connsiteX29" fmla="*/ 235019 w 797474"/>
              <a:gd name="connsiteY29" fmla="*/ 169134 h 205524"/>
              <a:gd name="connsiteX30" fmla="*/ 126607 w 797474"/>
              <a:gd name="connsiteY30" fmla="*/ 169134 h 205524"/>
              <a:gd name="connsiteX31" fmla="*/ 144802 w 797474"/>
              <a:gd name="connsiteY31" fmla="*/ 187329 h 205524"/>
              <a:gd name="connsiteX32" fmla="*/ 126607 w 797474"/>
              <a:gd name="connsiteY32" fmla="*/ 205524 h 205524"/>
              <a:gd name="connsiteX33" fmla="*/ 108412 w 797474"/>
              <a:gd name="connsiteY33" fmla="*/ 187329 h 205524"/>
              <a:gd name="connsiteX34" fmla="*/ 126607 w 797474"/>
              <a:gd name="connsiteY34" fmla="*/ 169134 h 205524"/>
              <a:gd name="connsiteX35" fmla="*/ 18195 w 797474"/>
              <a:gd name="connsiteY35" fmla="*/ 169134 h 205524"/>
              <a:gd name="connsiteX36" fmla="*/ 36390 w 797474"/>
              <a:gd name="connsiteY36" fmla="*/ 187329 h 205524"/>
              <a:gd name="connsiteX37" fmla="*/ 18195 w 797474"/>
              <a:gd name="connsiteY37" fmla="*/ 205524 h 205524"/>
              <a:gd name="connsiteX38" fmla="*/ 0 w 797474"/>
              <a:gd name="connsiteY38" fmla="*/ 187329 h 205524"/>
              <a:gd name="connsiteX39" fmla="*/ 18195 w 797474"/>
              <a:gd name="connsiteY39" fmla="*/ 169134 h 205524"/>
              <a:gd name="connsiteX40" fmla="*/ 779279 w 797474"/>
              <a:gd name="connsiteY40" fmla="*/ 84567 h 205524"/>
              <a:gd name="connsiteX41" fmla="*/ 797474 w 797474"/>
              <a:gd name="connsiteY41" fmla="*/ 102762 h 205524"/>
              <a:gd name="connsiteX42" fmla="*/ 779279 w 797474"/>
              <a:gd name="connsiteY42" fmla="*/ 120957 h 205524"/>
              <a:gd name="connsiteX43" fmla="*/ 761084 w 797474"/>
              <a:gd name="connsiteY43" fmla="*/ 102762 h 205524"/>
              <a:gd name="connsiteX44" fmla="*/ 779279 w 797474"/>
              <a:gd name="connsiteY44" fmla="*/ 84567 h 205524"/>
              <a:gd name="connsiteX45" fmla="*/ 670867 w 797474"/>
              <a:gd name="connsiteY45" fmla="*/ 84567 h 205524"/>
              <a:gd name="connsiteX46" fmla="*/ 689062 w 797474"/>
              <a:gd name="connsiteY46" fmla="*/ 102762 h 205524"/>
              <a:gd name="connsiteX47" fmla="*/ 670867 w 797474"/>
              <a:gd name="connsiteY47" fmla="*/ 120957 h 205524"/>
              <a:gd name="connsiteX48" fmla="*/ 652672 w 797474"/>
              <a:gd name="connsiteY48" fmla="*/ 102762 h 205524"/>
              <a:gd name="connsiteX49" fmla="*/ 670867 w 797474"/>
              <a:gd name="connsiteY49" fmla="*/ 84567 h 205524"/>
              <a:gd name="connsiteX50" fmla="*/ 562455 w 797474"/>
              <a:gd name="connsiteY50" fmla="*/ 84567 h 205524"/>
              <a:gd name="connsiteX51" fmla="*/ 580650 w 797474"/>
              <a:gd name="connsiteY51" fmla="*/ 102762 h 205524"/>
              <a:gd name="connsiteX52" fmla="*/ 562455 w 797474"/>
              <a:gd name="connsiteY52" fmla="*/ 120957 h 205524"/>
              <a:gd name="connsiteX53" fmla="*/ 544260 w 797474"/>
              <a:gd name="connsiteY53" fmla="*/ 102762 h 205524"/>
              <a:gd name="connsiteX54" fmla="*/ 562455 w 797474"/>
              <a:gd name="connsiteY54" fmla="*/ 84567 h 205524"/>
              <a:gd name="connsiteX55" fmla="*/ 454043 w 797474"/>
              <a:gd name="connsiteY55" fmla="*/ 84567 h 205524"/>
              <a:gd name="connsiteX56" fmla="*/ 472238 w 797474"/>
              <a:gd name="connsiteY56" fmla="*/ 102762 h 205524"/>
              <a:gd name="connsiteX57" fmla="*/ 454043 w 797474"/>
              <a:gd name="connsiteY57" fmla="*/ 120957 h 205524"/>
              <a:gd name="connsiteX58" fmla="*/ 435848 w 797474"/>
              <a:gd name="connsiteY58" fmla="*/ 102762 h 205524"/>
              <a:gd name="connsiteX59" fmla="*/ 454043 w 797474"/>
              <a:gd name="connsiteY59" fmla="*/ 84567 h 205524"/>
              <a:gd name="connsiteX60" fmla="*/ 343431 w 797474"/>
              <a:gd name="connsiteY60" fmla="*/ 84567 h 205524"/>
              <a:gd name="connsiteX61" fmla="*/ 361626 w 797474"/>
              <a:gd name="connsiteY61" fmla="*/ 102762 h 205524"/>
              <a:gd name="connsiteX62" fmla="*/ 343431 w 797474"/>
              <a:gd name="connsiteY62" fmla="*/ 120957 h 205524"/>
              <a:gd name="connsiteX63" fmla="*/ 325236 w 797474"/>
              <a:gd name="connsiteY63" fmla="*/ 102762 h 205524"/>
              <a:gd name="connsiteX64" fmla="*/ 343431 w 797474"/>
              <a:gd name="connsiteY64" fmla="*/ 84567 h 205524"/>
              <a:gd name="connsiteX65" fmla="*/ 235019 w 797474"/>
              <a:gd name="connsiteY65" fmla="*/ 84567 h 205524"/>
              <a:gd name="connsiteX66" fmla="*/ 253214 w 797474"/>
              <a:gd name="connsiteY66" fmla="*/ 102762 h 205524"/>
              <a:gd name="connsiteX67" fmla="*/ 235019 w 797474"/>
              <a:gd name="connsiteY67" fmla="*/ 120957 h 205524"/>
              <a:gd name="connsiteX68" fmla="*/ 216824 w 797474"/>
              <a:gd name="connsiteY68" fmla="*/ 102762 h 205524"/>
              <a:gd name="connsiteX69" fmla="*/ 235019 w 797474"/>
              <a:gd name="connsiteY69" fmla="*/ 84567 h 205524"/>
              <a:gd name="connsiteX70" fmla="*/ 126607 w 797474"/>
              <a:gd name="connsiteY70" fmla="*/ 84567 h 205524"/>
              <a:gd name="connsiteX71" fmla="*/ 144802 w 797474"/>
              <a:gd name="connsiteY71" fmla="*/ 102762 h 205524"/>
              <a:gd name="connsiteX72" fmla="*/ 126607 w 797474"/>
              <a:gd name="connsiteY72" fmla="*/ 120957 h 205524"/>
              <a:gd name="connsiteX73" fmla="*/ 108412 w 797474"/>
              <a:gd name="connsiteY73" fmla="*/ 102762 h 205524"/>
              <a:gd name="connsiteX74" fmla="*/ 126607 w 797474"/>
              <a:gd name="connsiteY74" fmla="*/ 84567 h 205524"/>
              <a:gd name="connsiteX75" fmla="*/ 18195 w 797474"/>
              <a:gd name="connsiteY75" fmla="*/ 84567 h 205524"/>
              <a:gd name="connsiteX76" fmla="*/ 36390 w 797474"/>
              <a:gd name="connsiteY76" fmla="*/ 102762 h 205524"/>
              <a:gd name="connsiteX77" fmla="*/ 18195 w 797474"/>
              <a:gd name="connsiteY77" fmla="*/ 120957 h 205524"/>
              <a:gd name="connsiteX78" fmla="*/ 0 w 797474"/>
              <a:gd name="connsiteY78" fmla="*/ 102762 h 205524"/>
              <a:gd name="connsiteX79" fmla="*/ 18195 w 797474"/>
              <a:gd name="connsiteY79" fmla="*/ 84567 h 205524"/>
              <a:gd name="connsiteX80" fmla="*/ 779279 w 797474"/>
              <a:gd name="connsiteY80" fmla="*/ 0 h 205524"/>
              <a:gd name="connsiteX81" fmla="*/ 797474 w 797474"/>
              <a:gd name="connsiteY81" fmla="*/ 18195 h 205524"/>
              <a:gd name="connsiteX82" fmla="*/ 779279 w 797474"/>
              <a:gd name="connsiteY82" fmla="*/ 36390 h 205524"/>
              <a:gd name="connsiteX83" fmla="*/ 761084 w 797474"/>
              <a:gd name="connsiteY83" fmla="*/ 18195 h 205524"/>
              <a:gd name="connsiteX84" fmla="*/ 779279 w 797474"/>
              <a:gd name="connsiteY84" fmla="*/ 0 h 205524"/>
              <a:gd name="connsiteX85" fmla="*/ 670867 w 797474"/>
              <a:gd name="connsiteY85" fmla="*/ 0 h 205524"/>
              <a:gd name="connsiteX86" fmla="*/ 689062 w 797474"/>
              <a:gd name="connsiteY86" fmla="*/ 18195 h 205524"/>
              <a:gd name="connsiteX87" fmla="*/ 670867 w 797474"/>
              <a:gd name="connsiteY87" fmla="*/ 36390 h 205524"/>
              <a:gd name="connsiteX88" fmla="*/ 652672 w 797474"/>
              <a:gd name="connsiteY88" fmla="*/ 18195 h 205524"/>
              <a:gd name="connsiteX89" fmla="*/ 670867 w 797474"/>
              <a:gd name="connsiteY89" fmla="*/ 0 h 205524"/>
              <a:gd name="connsiteX90" fmla="*/ 562455 w 797474"/>
              <a:gd name="connsiteY90" fmla="*/ 0 h 205524"/>
              <a:gd name="connsiteX91" fmla="*/ 580650 w 797474"/>
              <a:gd name="connsiteY91" fmla="*/ 18195 h 205524"/>
              <a:gd name="connsiteX92" fmla="*/ 562455 w 797474"/>
              <a:gd name="connsiteY92" fmla="*/ 36390 h 205524"/>
              <a:gd name="connsiteX93" fmla="*/ 544260 w 797474"/>
              <a:gd name="connsiteY93" fmla="*/ 18195 h 205524"/>
              <a:gd name="connsiteX94" fmla="*/ 562455 w 797474"/>
              <a:gd name="connsiteY94" fmla="*/ 0 h 205524"/>
              <a:gd name="connsiteX95" fmla="*/ 454043 w 797474"/>
              <a:gd name="connsiteY95" fmla="*/ 0 h 205524"/>
              <a:gd name="connsiteX96" fmla="*/ 472238 w 797474"/>
              <a:gd name="connsiteY96" fmla="*/ 18195 h 205524"/>
              <a:gd name="connsiteX97" fmla="*/ 454043 w 797474"/>
              <a:gd name="connsiteY97" fmla="*/ 36390 h 205524"/>
              <a:gd name="connsiteX98" fmla="*/ 435848 w 797474"/>
              <a:gd name="connsiteY98" fmla="*/ 18195 h 205524"/>
              <a:gd name="connsiteX99" fmla="*/ 454043 w 797474"/>
              <a:gd name="connsiteY99" fmla="*/ 0 h 205524"/>
              <a:gd name="connsiteX100" fmla="*/ 343431 w 797474"/>
              <a:gd name="connsiteY100" fmla="*/ 0 h 205524"/>
              <a:gd name="connsiteX101" fmla="*/ 361626 w 797474"/>
              <a:gd name="connsiteY101" fmla="*/ 18195 h 205524"/>
              <a:gd name="connsiteX102" fmla="*/ 343431 w 797474"/>
              <a:gd name="connsiteY102" fmla="*/ 36390 h 205524"/>
              <a:gd name="connsiteX103" fmla="*/ 325236 w 797474"/>
              <a:gd name="connsiteY103" fmla="*/ 18195 h 205524"/>
              <a:gd name="connsiteX104" fmla="*/ 343431 w 797474"/>
              <a:gd name="connsiteY104" fmla="*/ 0 h 205524"/>
              <a:gd name="connsiteX105" fmla="*/ 235019 w 797474"/>
              <a:gd name="connsiteY105" fmla="*/ 0 h 205524"/>
              <a:gd name="connsiteX106" fmla="*/ 253214 w 797474"/>
              <a:gd name="connsiteY106" fmla="*/ 18195 h 205524"/>
              <a:gd name="connsiteX107" fmla="*/ 235019 w 797474"/>
              <a:gd name="connsiteY107" fmla="*/ 36390 h 205524"/>
              <a:gd name="connsiteX108" fmla="*/ 216824 w 797474"/>
              <a:gd name="connsiteY108" fmla="*/ 18195 h 205524"/>
              <a:gd name="connsiteX109" fmla="*/ 235019 w 797474"/>
              <a:gd name="connsiteY109" fmla="*/ 0 h 205524"/>
              <a:gd name="connsiteX110" fmla="*/ 126607 w 797474"/>
              <a:gd name="connsiteY110" fmla="*/ 0 h 205524"/>
              <a:gd name="connsiteX111" fmla="*/ 144802 w 797474"/>
              <a:gd name="connsiteY111" fmla="*/ 18195 h 205524"/>
              <a:gd name="connsiteX112" fmla="*/ 126607 w 797474"/>
              <a:gd name="connsiteY112" fmla="*/ 36390 h 205524"/>
              <a:gd name="connsiteX113" fmla="*/ 108412 w 797474"/>
              <a:gd name="connsiteY113" fmla="*/ 18195 h 205524"/>
              <a:gd name="connsiteX114" fmla="*/ 126607 w 797474"/>
              <a:gd name="connsiteY114" fmla="*/ 0 h 205524"/>
              <a:gd name="connsiteX115" fmla="*/ 18195 w 797474"/>
              <a:gd name="connsiteY115" fmla="*/ 0 h 205524"/>
              <a:gd name="connsiteX116" fmla="*/ 36390 w 797474"/>
              <a:gd name="connsiteY116" fmla="*/ 18195 h 205524"/>
              <a:gd name="connsiteX117" fmla="*/ 18195 w 797474"/>
              <a:gd name="connsiteY117" fmla="*/ 36390 h 205524"/>
              <a:gd name="connsiteX118" fmla="*/ 0 w 797474"/>
              <a:gd name="connsiteY118" fmla="*/ 18195 h 205524"/>
              <a:gd name="connsiteX119" fmla="*/ 18195 w 797474"/>
              <a:gd name="connsiteY119" fmla="*/ 0 h 2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97474" h="205524">
                <a:moveTo>
                  <a:pt x="779279" y="169134"/>
                </a:moveTo>
                <a:cubicBezTo>
                  <a:pt x="789328" y="169134"/>
                  <a:pt x="797474" y="177280"/>
                  <a:pt x="797474" y="187329"/>
                </a:cubicBezTo>
                <a:cubicBezTo>
                  <a:pt x="797474" y="197378"/>
                  <a:pt x="789328" y="205524"/>
                  <a:pt x="779279" y="205524"/>
                </a:cubicBezTo>
                <a:cubicBezTo>
                  <a:pt x="769230" y="205524"/>
                  <a:pt x="761084" y="197378"/>
                  <a:pt x="761084" y="187329"/>
                </a:cubicBezTo>
                <a:cubicBezTo>
                  <a:pt x="761084" y="177280"/>
                  <a:pt x="769230" y="169134"/>
                  <a:pt x="779279" y="169134"/>
                </a:cubicBezTo>
                <a:close/>
                <a:moveTo>
                  <a:pt x="670867" y="169134"/>
                </a:moveTo>
                <a:cubicBezTo>
                  <a:pt x="680916" y="169134"/>
                  <a:pt x="689062" y="177280"/>
                  <a:pt x="689062" y="187329"/>
                </a:cubicBezTo>
                <a:cubicBezTo>
                  <a:pt x="689062" y="197378"/>
                  <a:pt x="680916" y="205524"/>
                  <a:pt x="670867" y="205524"/>
                </a:cubicBezTo>
                <a:cubicBezTo>
                  <a:pt x="660819" y="205524"/>
                  <a:pt x="652672" y="197378"/>
                  <a:pt x="652672" y="187329"/>
                </a:cubicBezTo>
                <a:cubicBezTo>
                  <a:pt x="652672" y="177280"/>
                  <a:pt x="660819" y="169134"/>
                  <a:pt x="670867" y="169134"/>
                </a:cubicBezTo>
                <a:close/>
                <a:moveTo>
                  <a:pt x="562455" y="169134"/>
                </a:moveTo>
                <a:cubicBezTo>
                  <a:pt x="572504" y="169134"/>
                  <a:pt x="580650" y="177280"/>
                  <a:pt x="580650" y="187329"/>
                </a:cubicBezTo>
                <a:cubicBezTo>
                  <a:pt x="580650" y="197378"/>
                  <a:pt x="572504" y="205524"/>
                  <a:pt x="562455" y="205524"/>
                </a:cubicBezTo>
                <a:cubicBezTo>
                  <a:pt x="552406" y="205524"/>
                  <a:pt x="544260" y="197378"/>
                  <a:pt x="544260" y="187329"/>
                </a:cubicBezTo>
                <a:cubicBezTo>
                  <a:pt x="544260" y="177280"/>
                  <a:pt x="552406" y="169134"/>
                  <a:pt x="562455" y="169134"/>
                </a:cubicBezTo>
                <a:close/>
                <a:moveTo>
                  <a:pt x="454043" y="169134"/>
                </a:moveTo>
                <a:cubicBezTo>
                  <a:pt x="464092" y="169134"/>
                  <a:pt x="472238" y="177280"/>
                  <a:pt x="472238" y="187329"/>
                </a:cubicBezTo>
                <a:cubicBezTo>
                  <a:pt x="472238" y="197378"/>
                  <a:pt x="464092" y="205524"/>
                  <a:pt x="454043" y="205524"/>
                </a:cubicBezTo>
                <a:cubicBezTo>
                  <a:pt x="443994" y="205524"/>
                  <a:pt x="435848" y="197378"/>
                  <a:pt x="435848" y="187329"/>
                </a:cubicBezTo>
                <a:cubicBezTo>
                  <a:pt x="435848" y="177280"/>
                  <a:pt x="443994" y="169134"/>
                  <a:pt x="454043" y="169134"/>
                </a:cubicBezTo>
                <a:close/>
                <a:moveTo>
                  <a:pt x="343431" y="169134"/>
                </a:moveTo>
                <a:cubicBezTo>
                  <a:pt x="353480" y="169134"/>
                  <a:pt x="361626" y="177280"/>
                  <a:pt x="361626" y="187329"/>
                </a:cubicBezTo>
                <a:cubicBezTo>
                  <a:pt x="361626" y="197378"/>
                  <a:pt x="353480" y="205524"/>
                  <a:pt x="343431" y="205524"/>
                </a:cubicBezTo>
                <a:cubicBezTo>
                  <a:pt x="333382" y="205524"/>
                  <a:pt x="325236" y="197378"/>
                  <a:pt x="325236" y="187329"/>
                </a:cubicBezTo>
                <a:cubicBezTo>
                  <a:pt x="325236" y="177280"/>
                  <a:pt x="333382" y="169134"/>
                  <a:pt x="343431" y="169134"/>
                </a:cubicBezTo>
                <a:close/>
                <a:moveTo>
                  <a:pt x="235019" y="169134"/>
                </a:moveTo>
                <a:cubicBezTo>
                  <a:pt x="245068" y="169134"/>
                  <a:pt x="253214" y="177280"/>
                  <a:pt x="253214" y="187329"/>
                </a:cubicBezTo>
                <a:cubicBezTo>
                  <a:pt x="253214" y="197378"/>
                  <a:pt x="245068" y="205524"/>
                  <a:pt x="235019" y="205524"/>
                </a:cubicBezTo>
                <a:cubicBezTo>
                  <a:pt x="224970" y="205524"/>
                  <a:pt x="216824" y="197378"/>
                  <a:pt x="216824" y="187329"/>
                </a:cubicBezTo>
                <a:cubicBezTo>
                  <a:pt x="216824" y="177280"/>
                  <a:pt x="224970" y="169134"/>
                  <a:pt x="235019" y="169134"/>
                </a:cubicBezTo>
                <a:close/>
                <a:moveTo>
                  <a:pt x="126607" y="169134"/>
                </a:moveTo>
                <a:cubicBezTo>
                  <a:pt x="136656" y="169134"/>
                  <a:pt x="144802" y="177280"/>
                  <a:pt x="144802" y="187329"/>
                </a:cubicBezTo>
                <a:cubicBezTo>
                  <a:pt x="144802" y="197378"/>
                  <a:pt x="136656" y="205524"/>
                  <a:pt x="126607" y="205524"/>
                </a:cubicBezTo>
                <a:cubicBezTo>
                  <a:pt x="116558" y="205524"/>
                  <a:pt x="108412" y="197378"/>
                  <a:pt x="108412" y="187329"/>
                </a:cubicBezTo>
                <a:cubicBezTo>
                  <a:pt x="108412" y="177280"/>
                  <a:pt x="116558" y="169134"/>
                  <a:pt x="126607" y="169134"/>
                </a:cubicBezTo>
                <a:close/>
                <a:moveTo>
                  <a:pt x="18195" y="169134"/>
                </a:moveTo>
                <a:cubicBezTo>
                  <a:pt x="28244" y="169134"/>
                  <a:pt x="36390" y="177280"/>
                  <a:pt x="36390" y="187329"/>
                </a:cubicBezTo>
                <a:cubicBezTo>
                  <a:pt x="36390" y="197378"/>
                  <a:pt x="28244" y="205524"/>
                  <a:pt x="18195" y="205524"/>
                </a:cubicBezTo>
                <a:cubicBezTo>
                  <a:pt x="8146" y="205524"/>
                  <a:pt x="0" y="197378"/>
                  <a:pt x="0" y="187329"/>
                </a:cubicBezTo>
                <a:cubicBezTo>
                  <a:pt x="0" y="177280"/>
                  <a:pt x="8146" y="169134"/>
                  <a:pt x="18195" y="169134"/>
                </a:cubicBezTo>
                <a:close/>
                <a:moveTo>
                  <a:pt x="779279" y="84567"/>
                </a:moveTo>
                <a:cubicBezTo>
                  <a:pt x="789328" y="84567"/>
                  <a:pt x="797474" y="92713"/>
                  <a:pt x="797474" y="102762"/>
                </a:cubicBezTo>
                <a:cubicBezTo>
                  <a:pt x="797474" y="112811"/>
                  <a:pt x="789328" y="120957"/>
                  <a:pt x="779279" y="120957"/>
                </a:cubicBezTo>
                <a:cubicBezTo>
                  <a:pt x="769230" y="120957"/>
                  <a:pt x="761084" y="112811"/>
                  <a:pt x="761084" y="102762"/>
                </a:cubicBezTo>
                <a:cubicBezTo>
                  <a:pt x="761084" y="92713"/>
                  <a:pt x="769230" y="84567"/>
                  <a:pt x="779279" y="84567"/>
                </a:cubicBezTo>
                <a:close/>
                <a:moveTo>
                  <a:pt x="670867" y="84567"/>
                </a:moveTo>
                <a:cubicBezTo>
                  <a:pt x="680916" y="84567"/>
                  <a:pt x="689062" y="92713"/>
                  <a:pt x="689062" y="102762"/>
                </a:cubicBezTo>
                <a:cubicBezTo>
                  <a:pt x="689062" y="112811"/>
                  <a:pt x="680916" y="120957"/>
                  <a:pt x="670867" y="120957"/>
                </a:cubicBezTo>
                <a:cubicBezTo>
                  <a:pt x="660819" y="120957"/>
                  <a:pt x="652672" y="112811"/>
                  <a:pt x="652672" y="102762"/>
                </a:cubicBezTo>
                <a:cubicBezTo>
                  <a:pt x="652672" y="92713"/>
                  <a:pt x="660819" y="84567"/>
                  <a:pt x="670867" y="84567"/>
                </a:cubicBezTo>
                <a:close/>
                <a:moveTo>
                  <a:pt x="562455" y="84567"/>
                </a:moveTo>
                <a:cubicBezTo>
                  <a:pt x="572504" y="84567"/>
                  <a:pt x="580650" y="92713"/>
                  <a:pt x="580650" y="102762"/>
                </a:cubicBezTo>
                <a:cubicBezTo>
                  <a:pt x="580650" y="112811"/>
                  <a:pt x="572504" y="120957"/>
                  <a:pt x="562455" y="120957"/>
                </a:cubicBezTo>
                <a:cubicBezTo>
                  <a:pt x="552406" y="120957"/>
                  <a:pt x="544260" y="112811"/>
                  <a:pt x="544260" y="102762"/>
                </a:cubicBezTo>
                <a:cubicBezTo>
                  <a:pt x="544260" y="92713"/>
                  <a:pt x="552406" y="84567"/>
                  <a:pt x="562455" y="84567"/>
                </a:cubicBezTo>
                <a:close/>
                <a:moveTo>
                  <a:pt x="454043" y="84567"/>
                </a:moveTo>
                <a:cubicBezTo>
                  <a:pt x="464092" y="84567"/>
                  <a:pt x="472238" y="92713"/>
                  <a:pt x="472238" y="102762"/>
                </a:cubicBezTo>
                <a:cubicBezTo>
                  <a:pt x="472238" y="112811"/>
                  <a:pt x="464092" y="120957"/>
                  <a:pt x="454043" y="120957"/>
                </a:cubicBezTo>
                <a:cubicBezTo>
                  <a:pt x="443994" y="120957"/>
                  <a:pt x="435848" y="112811"/>
                  <a:pt x="435848" y="102762"/>
                </a:cubicBezTo>
                <a:cubicBezTo>
                  <a:pt x="435848" y="92713"/>
                  <a:pt x="443994" y="84567"/>
                  <a:pt x="454043" y="84567"/>
                </a:cubicBezTo>
                <a:close/>
                <a:moveTo>
                  <a:pt x="343431" y="84567"/>
                </a:moveTo>
                <a:cubicBezTo>
                  <a:pt x="353480" y="84567"/>
                  <a:pt x="361626" y="92713"/>
                  <a:pt x="361626" y="102762"/>
                </a:cubicBezTo>
                <a:cubicBezTo>
                  <a:pt x="361626" y="112811"/>
                  <a:pt x="353480" y="120957"/>
                  <a:pt x="343431" y="120957"/>
                </a:cubicBezTo>
                <a:cubicBezTo>
                  <a:pt x="333382" y="120957"/>
                  <a:pt x="325236" y="112811"/>
                  <a:pt x="325236" y="102762"/>
                </a:cubicBezTo>
                <a:cubicBezTo>
                  <a:pt x="325236" y="92713"/>
                  <a:pt x="333382" y="84567"/>
                  <a:pt x="343431" y="84567"/>
                </a:cubicBezTo>
                <a:close/>
                <a:moveTo>
                  <a:pt x="235019" y="84567"/>
                </a:moveTo>
                <a:cubicBezTo>
                  <a:pt x="245068" y="84567"/>
                  <a:pt x="253214" y="92713"/>
                  <a:pt x="253214" y="102762"/>
                </a:cubicBezTo>
                <a:cubicBezTo>
                  <a:pt x="253214" y="112811"/>
                  <a:pt x="245068" y="120957"/>
                  <a:pt x="235019" y="120957"/>
                </a:cubicBezTo>
                <a:cubicBezTo>
                  <a:pt x="224970" y="120957"/>
                  <a:pt x="216824" y="112811"/>
                  <a:pt x="216824" y="102762"/>
                </a:cubicBezTo>
                <a:cubicBezTo>
                  <a:pt x="216824" y="92713"/>
                  <a:pt x="224970" y="84567"/>
                  <a:pt x="235019" y="84567"/>
                </a:cubicBezTo>
                <a:close/>
                <a:moveTo>
                  <a:pt x="126607" y="84567"/>
                </a:moveTo>
                <a:cubicBezTo>
                  <a:pt x="136656" y="84567"/>
                  <a:pt x="144802" y="92713"/>
                  <a:pt x="144802" y="102762"/>
                </a:cubicBezTo>
                <a:cubicBezTo>
                  <a:pt x="144802" y="112811"/>
                  <a:pt x="136656" y="120957"/>
                  <a:pt x="126607" y="120957"/>
                </a:cubicBezTo>
                <a:cubicBezTo>
                  <a:pt x="116558" y="120957"/>
                  <a:pt x="108412" y="112811"/>
                  <a:pt x="108412" y="102762"/>
                </a:cubicBezTo>
                <a:cubicBezTo>
                  <a:pt x="108412" y="92713"/>
                  <a:pt x="116558" y="84567"/>
                  <a:pt x="126607" y="84567"/>
                </a:cubicBezTo>
                <a:close/>
                <a:moveTo>
                  <a:pt x="18195" y="84567"/>
                </a:moveTo>
                <a:cubicBezTo>
                  <a:pt x="28244" y="84567"/>
                  <a:pt x="36390" y="92713"/>
                  <a:pt x="36390" y="102762"/>
                </a:cubicBezTo>
                <a:cubicBezTo>
                  <a:pt x="36390" y="112811"/>
                  <a:pt x="28244" y="120957"/>
                  <a:pt x="18195" y="120957"/>
                </a:cubicBezTo>
                <a:cubicBezTo>
                  <a:pt x="8146" y="120957"/>
                  <a:pt x="0" y="112811"/>
                  <a:pt x="0" y="102762"/>
                </a:cubicBezTo>
                <a:cubicBezTo>
                  <a:pt x="0" y="92713"/>
                  <a:pt x="8146" y="84567"/>
                  <a:pt x="18195" y="84567"/>
                </a:cubicBezTo>
                <a:close/>
                <a:moveTo>
                  <a:pt x="779279" y="0"/>
                </a:moveTo>
                <a:cubicBezTo>
                  <a:pt x="789328" y="0"/>
                  <a:pt x="797474" y="8146"/>
                  <a:pt x="797474" y="18195"/>
                </a:cubicBezTo>
                <a:cubicBezTo>
                  <a:pt x="797474" y="28244"/>
                  <a:pt x="789328" y="36390"/>
                  <a:pt x="779279" y="36390"/>
                </a:cubicBezTo>
                <a:cubicBezTo>
                  <a:pt x="769230" y="36390"/>
                  <a:pt x="761084" y="28244"/>
                  <a:pt x="761084" y="18195"/>
                </a:cubicBezTo>
                <a:cubicBezTo>
                  <a:pt x="761084" y="8146"/>
                  <a:pt x="769230" y="0"/>
                  <a:pt x="779279" y="0"/>
                </a:cubicBezTo>
                <a:close/>
                <a:moveTo>
                  <a:pt x="670867" y="0"/>
                </a:moveTo>
                <a:cubicBezTo>
                  <a:pt x="680916" y="0"/>
                  <a:pt x="689062" y="8146"/>
                  <a:pt x="689062" y="18195"/>
                </a:cubicBezTo>
                <a:cubicBezTo>
                  <a:pt x="689062" y="28244"/>
                  <a:pt x="680916" y="36390"/>
                  <a:pt x="670867" y="36390"/>
                </a:cubicBezTo>
                <a:cubicBezTo>
                  <a:pt x="660819" y="36390"/>
                  <a:pt x="652672" y="28244"/>
                  <a:pt x="652672" y="18195"/>
                </a:cubicBezTo>
                <a:cubicBezTo>
                  <a:pt x="652672" y="8146"/>
                  <a:pt x="660819" y="0"/>
                  <a:pt x="670867" y="0"/>
                </a:cubicBezTo>
                <a:close/>
                <a:moveTo>
                  <a:pt x="562455" y="0"/>
                </a:moveTo>
                <a:cubicBezTo>
                  <a:pt x="572504" y="0"/>
                  <a:pt x="580650" y="8146"/>
                  <a:pt x="580650" y="18195"/>
                </a:cubicBezTo>
                <a:cubicBezTo>
                  <a:pt x="580650" y="28244"/>
                  <a:pt x="572504" y="36390"/>
                  <a:pt x="562455" y="36390"/>
                </a:cubicBezTo>
                <a:cubicBezTo>
                  <a:pt x="552406" y="36390"/>
                  <a:pt x="544260" y="28244"/>
                  <a:pt x="544260" y="18195"/>
                </a:cubicBezTo>
                <a:cubicBezTo>
                  <a:pt x="544260" y="8146"/>
                  <a:pt x="552406" y="0"/>
                  <a:pt x="562455" y="0"/>
                </a:cubicBezTo>
                <a:close/>
                <a:moveTo>
                  <a:pt x="454043" y="0"/>
                </a:moveTo>
                <a:cubicBezTo>
                  <a:pt x="464092" y="0"/>
                  <a:pt x="472238" y="8146"/>
                  <a:pt x="472238" y="18195"/>
                </a:cubicBezTo>
                <a:cubicBezTo>
                  <a:pt x="472238" y="28244"/>
                  <a:pt x="464092" y="36390"/>
                  <a:pt x="454043" y="36390"/>
                </a:cubicBezTo>
                <a:cubicBezTo>
                  <a:pt x="443994" y="36390"/>
                  <a:pt x="435848" y="28244"/>
                  <a:pt x="435848" y="18195"/>
                </a:cubicBezTo>
                <a:cubicBezTo>
                  <a:pt x="435848" y="8146"/>
                  <a:pt x="443994" y="0"/>
                  <a:pt x="454043" y="0"/>
                </a:cubicBezTo>
                <a:close/>
                <a:moveTo>
                  <a:pt x="343431" y="0"/>
                </a:moveTo>
                <a:cubicBezTo>
                  <a:pt x="353480" y="0"/>
                  <a:pt x="361626" y="8146"/>
                  <a:pt x="361626" y="18195"/>
                </a:cubicBezTo>
                <a:cubicBezTo>
                  <a:pt x="361626" y="28244"/>
                  <a:pt x="353480" y="36390"/>
                  <a:pt x="343431" y="36390"/>
                </a:cubicBezTo>
                <a:cubicBezTo>
                  <a:pt x="333382" y="36390"/>
                  <a:pt x="325236" y="28244"/>
                  <a:pt x="325236" y="18195"/>
                </a:cubicBezTo>
                <a:cubicBezTo>
                  <a:pt x="325236" y="8146"/>
                  <a:pt x="333382" y="0"/>
                  <a:pt x="343431" y="0"/>
                </a:cubicBezTo>
                <a:close/>
                <a:moveTo>
                  <a:pt x="235019" y="0"/>
                </a:moveTo>
                <a:cubicBezTo>
                  <a:pt x="245068" y="0"/>
                  <a:pt x="253214" y="8146"/>
                  <a:pt x="253214" y="18195"/>
                </a:cubicBezTo>
                <a:cubicBezTo>
                  <a:pt x="253214" y="28244"/>
                  <a:pt x="245068" y="36390"/>
                  <a:pt x="235019" y="36390"/>
                </a:cubicBezTo>
                <a:cubicBezTo>
                  <a:pt x="224970" y="36390"/>
                  <a:pt x="216824" y="28244"/>
                  <a:pt x="216824" y="18195"/>
                </a:cubicBezTo>
                <a:cubicBezTo>
                  <a:pt x="216824" y="8146"/>
                  <a:pt x="224970" y="0"/>
                  <a:pt x="235019" y="0"/>
                </a:cubicBezTo>
                <a:close/>
                <a:moveTo>
                  <a:pt x="126607" y="0"/>
                </a:moveTo>
                <a:cubicBezTo>
                  <a:pt x="136656" y="0"/>
                  <a:pt x="144802" y="8146"/>
                  <a:pt x="144802" y="18195"/>
                </a:cubicBezTo>
                <a:cubicBezTo>
                  <a:pt x="144802" y="28244"/>
                  <a:pt x="136656" y="36390"/>
                  <a:pt x="126607" y="36390"/>
                </a:cubicBezTo>
                <a:cubicBezTo>
                  <a:pt x="116558" y="36390"/>
                  <a:pt x="108412" y="28244"/>
                  <a:pt x="108412" y="18195"/>
                </a:cubicBezTo>
                <a:cubicBezTo>
                  <a:pt x="108412" y="8146"/>
                  <a:pt x="116558" y="0"/>
                  <a:pt x="126607" y="0"/>
                </a:cubicBezTo>
                <a:close/>
                <a:moveTo>
                  <a:pt x="18195" y="0"/>
                </a:moveTo>
                <a:cubicBezTo>
                  <a:pt x="28244" y="0"/>
                  <a:pt x="36390" y="8146"/>
                  <a:pt x="36390" y="18195"/>
                </a:cubicBezTo>
                <a:cubicBezTo>
                  <a:pt x="36390" y="28244"/>
                  <a:pt x="28244" y="36390"/>
                  <a:pt x="18195" y="36390"/>
                </a:cubicBezTo>
                <a:cubicBezTo>
                  <a:pt x="8146" y="36390"/>
                  <a:pt x="0" y="28244"/>
                  <a:pt x="0" y="18195"/>
                </a:cubicBezTo>
                <a:cubicBezTo>
                  <a:pt x="0" y="8146"/>
                  <a:pt x="8146" y="0"/>
                  <a:pt x="1819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>
            <p:custDataLst>
              <p:tags r:id="rId7"/>
            </p:custDataLst>
          </p:nvPr>
        </p:nvSpPr>
        <p:spPr>
          <a:xfrm>
            <a:off x="0" y="2"/>
            <a:ext cx="1427153" cy="1452614"/>
          </a:xfrm>
          <a:custGeom>
            <a:avLst/>
            <a:gdLst>
              <a:gd name="connsiteX0" fmla="*/ 1249953 w 2244456"/>
              <a:gd name="connsiteY0" fmla="*/ 0 h 2284497"/>
              <a:gd name="connsiteX1" fmla="*/ 2244456 w 2244456"/>
              <a:gd name="connsiteY1" fmla="*/ 0 h 2284497"/>
              <a:gd name="connsiteX2" fmla="*/ 2205594 w 2244456"/>
              <a:gd name="connsiteY2" fmla="*/ 254635 h 2284497"/>
              <a:gd name="connsiteX3" fmla="*/ 207382 w 2244456"/>
              <a:gd name="connsiteY3" fmla="*/ 2252846 h 2284497"/>
              <a:gd name="connsiteX4" fmla="*/ 0 w 2244456"/>
              <a:gd name="connsiteY4" fmla="*/ 2284497 h 2284497"/>
              <a:gd name="connsiteX5" fmla="*/ 0 w 2244456"/>
              <a:gd name="connsiteY5" fmla="*/ 1289993 h 2284497"/>
              <a:gd name="connsiteX6" fmla="*/ 9026 w 2244456"/>
              <a:gd name="connsiteY6" fmla="*/ 1288615 h 2284497"/>
              <a:gd name="connsiteX7" fmla="*/ 1241363 w 2244456"/>
              <a:gd name="connsiteY7" fmla="*/ 56279 h 2284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44456" h="2284497">
                <a:moveTo>
                  <a:pt x="1249953" y="0"/>
                </a:moveTo>
                <a:lnTo>
                  <a:pt x="2244456" y="0"/>
                </a:lnTo>
                <a:lnTo>
                  <a:pt x="2205594" y="254635"/>
                </a:lnTo>
                <a:cubicBezTo>
                  <a:pt x="2000354" y="1257621"/>
                  <a:pt x="1210369" y="2047606"/>
                  <a:pt x="207382" y="2252846"/>
                </a:cubicBezTo>
                <a:lnTo>
                  <a:pt x="0" y="2284497"/>
                </a:lnTo>
                <a:lnTo>
                  <a:pt x="0" y="1289993"/>
                </a:lnTo>
                <a:lnTo>
                  <a:pt x="9026" y="1288615"/>
                </a:lnTo>
                <a:cubicBezTo>
                  <a:pt x="627588" y="1162039"/>
                  <a:pt x="1114787" y="674840"/>
                  <a:pt x="1241363" y="5627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23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任意多边形: 形状 12"/>
          <p:cNvSpPr/>
          <p:nvPr>
            <p:custDataLst>
              <p:tags r:id="rId8"/>
            </p:custDataLst>
          </p:nvPr>
        </p:nvSpPr>
        <p:spPr>
          <a:xfrm flipH="1">
            <a:off x="10820155" y="877871"/>
            <a:ext cx="677398" cy="174577"/>
          </a:xfrm>
          <a:custGeom>
            <a:avLst/>
            <a:gdLst>
              <a:gd name="connsiteX0" fmla="*/ 779279 w 797474"/>
              <a:gd name="connsiteY0" fmla="*/ 169134 h 205524"/>
              <a:gd name="connsiteX1" fmla="*/ 797474 w 797474"/>
              <a:gd name="connsiteY1" fmla="*/ 187329 h 205524"/>
              <a:gd name="connsiteX2" fmla="*/ 779279 w 797474"/>
              <a:gd name="connsiteY2" fmla="*/ 205524 h 205524"/>
              <a:gd name="connsiteX3" fmla="*/ 761084 w 797474"/>
              <a:gd name="connsiteY3" fmla="*/ 187329 h 205524"/>
              <a:gd name="connsiteX4" fmla="*/ 779279 w 797474"/>
              <a:gd name="connsiteY4" fmla="*/ 169134 h 205524"/>
              <a:gd name="connsiteX5" fmla="*/ 670867 w 797474"/>
              <a:gd name="connsiteY5" fmla="*/ 169134 h 205524"/>
              <a:gd name="connsiteX6" fmla="*/ 689062 w 797474"/>
              <a:gd name="connsiteY6" fmla="*/ 187329 h 205524"/>
              <a:gd name="connsiteX7" fmla="*/ 670867 w 797474"/>
              <a:gd name="connsiteY7" fmla="*/ 205524 h 205524"/>
              <a:gd name="connsiteX8" fmla="*/ 652672 w 797474"/>
              <a:gd name="connsiteY8" fmla="*/ 187329 h 205524"/>
              <a:gd name="connsiteX9" fmla="*/ 670867 w 797474"/>
              <a:gd name="connsiteY9" fmla="*/ 169134 h 205524"/>
              <a:gd name="connsiteX10" fmla="*/ 562455 w 797474"/>
              <a:gd name="connsiteY10" fmla="*/ 169134 h 205524"/>
              <a:gd name="connsiteX11" fmla="*/ 580650 w 797474"/>
              <a:gd name="connsiteY11" fmla="*/ 187329 h 205524"/>
              <a:gd name="connsiteX12" fmla="*/ 562455 w 797474"/>
              <a:gd name="connsiteY12" fmla="*/ 205524 h 205524"/>
              <a:gd name="connsiteX13" fmla="*/ 544260 w 797474"/>
              <a:gd name="connsiteY13" fmla="*/ 187329 h 205524"/>
              <a:gd name="connsiteX14" fmla="*/ 562455 w 797474"/>
              <a:gd name="connsiteY14" fmla="*/ 169134 h 205524"/>
              <a:gd name="connsiteX15" fmla="*/ 454043 w 797474"/>
              <a:gd name="connsiteY15" fmla="*/ 169134 h 205524"/>
              <a:gd name="connsiteX16" fmla="*/ 472238 w 797474"/>
              <a:gd name="connsiteY16" fmla="*/ 187329 h 205524"/>
              <a:gd name="connsiteX17" fmla="*/ 454043 w 797474"/>
              <a:gd name="connsiteY17" fmla="*/ 205524 h 205524"/>
              <a:gd name="connsiteX18" fmla="*/ 435848 w 797474"/>
              <a:gd name="connsiteY18" fmla="*/ 187329 h 205524"/>
              <a:gd name="connsiteX19" fmla="*/ 454043 w 797474"/>
              <a:gd name="connsiteY19" fmla="*/ 169134 h 205524"/>
              <a:gd name="connsiteX20" fmla="*/ 343431 w 797474"/>
              <a:gd name="connsiteY20" fmla="*/ 169134 h 205524"/>
              <a:gd name="connsiteX21" fmla="*/ 361626 w 797474"/>
              <a:gd name="connsiteY21" fmla="*/ 187329 h 205524"/>
              <a:gd name="connsiteX22" fmla="*/ 343431 w 797474"/>
              <a:gd name="connsiteY22" fmla="*/ 205524 h 205524"/>
              <a:gd name="connsiteX23" fmla="*/ 325236 w 797474"/>
              <a:gd name="connsiteY23" fmla="*/ 187329 h 205524"/>
              <a:gd name="connsiteX24" fmla="*/ 343431 w 797474"/>
              <a:gd name="connsiteY24" fmla="*/ 169134 h 205524"/>
              <a:gd name="connsiteX25" fmla="*/ 235019 w 797474"/>
              <a:gd name="connsiteY25" fmla="*/ 169134 h 205524"/>
              <a:gd name="connsiteX26" fmla="*/ 253214 w 797474"/>
              <a:gd name="connsiteY26" fmla="*/ 187329 h 205524"/>
              <a:gd name="connsiteX27" fmla="*/ 235019 w 797474"/>
              <a:gd name="connsiteY27" fmla="*/ 205524 h 205524"/>
              <a:gd name="connsiteX28" fmla="*/ 216824 w 797474"/>
              <a:gd name="connsiteY28" fmla="*/ 187329 h 205524"/>
              <a:gd name="connsiteX29" fmla="*/ 235019 w 797474"/>
              <a:gd name="connsiteY29" fmla="*/ 169134 h 205524"/>
              <a:gd name="connsiteX30" fmla="*/ 126607 w 797474"/>
              <a:gd name="connsiteY30" fmla="*/ 169134 h 205524"/>
              <a:gd name="connsiteX31" fmla="*/ 144802 w 797474"/>
              <a:gd name="connsiteY31" fmla="*/ 187329 h 205524"/>
              <a:gd name="connsiteX32" fmla="*/ 126607 w 797474"/>
              <a:gd name="connsiteY32" fmla="*/ 205524 h 205524"/>
              <a:gd name="connsiteX33" fmla="*/ 108412 w 797474"/>
              <a:gd name="connsiteY33" fmla="*/ 187329 h 205524"/>
              <a:gd name="connsiteX34" fmla="*/ 126607 w 797474"/>
              <a:gd name="connsiteY34" fmla="*/ 169134 h 205524"/>
              <a:gd name="connsiteX35" fmla="*/ 18195 w 797474"/>
              <a:gd name="connsiteY35" fmla="*/ 169134 h 205524"/>
              <a:gd name="connsiteX36" fmla="*/ 36390 w 797474"/>
              <a:gd name="connsiteY36" fmla="*/ 187329 h 205524"/>
              <a:gd name="connsiteX37" fmla="*/ 18195 w 797474"/>
              <a:gd name="connsiteY37" fmla="*/ 205524 h 205524"/>
              <a:gd name="connsiteX38" fmla="*/ 0 w 797474"/>
              <a:gd name="connsiteY38" fmla="*/ 187329 h 205524"/>
              <a:gd name="connsiteX39" fmla="*/ 18195 w 797474"/>
              <a:gd name="connsiteY39" fmla="*/ 169134 h 205524"/>
              <a:gd name="connsiteX40" fmla="*/ 779279 w 797474"/>
              <a:gd name="connsiteY40" fmla="*/ 84567 h 205524"/>
              <a:gd name="connsiteX41" fmla="*/ 797474 w 797474"/>
              <a:gd name="connsiteY41" fmla="*/ 102762 h 205524"/>
              <a:gd name="connsiteX42" fmla="*/ 779279 w 797474"/>
              <a:gd name="connsiteY42" fmla="*/ 120957 h 205524"/>
              <a:gd name="connsiteX43" fmla="*/ 761084 w 797474"/>
              <a:gd name="connsiteY43" fmla="*/ 102762 h 205524"/>
              <a:gd name="connsiteX44" fmla="*/ 779279 w 797474"/>
              <a:gd name="connsiteY44" fmla="*/ 84567 h 205524"/>
              <a:gd name="connsiteX45" fmla="*/ 670867 w 797474"/>
              <a:gd name="connsiteY45" fmla="*/ 84567 h 205524"/>
              <a:gd name="connsiteX46" fmla="*/ 689062 w 797474"/>
              <a:gd name="connsiteY46" fmla="*/ 102762 h 205524"/>
              <a:gd name="connsiteX47" fmla="*/ 670867 w 797474"/>
              <a:gd name="connsiteY47" fmla="*/ 120957 h 205524"/>
              <a:gd name="connsiteX48" fmla="*/ 652672 w 797474"/>
              <a:gd name="connsiteY48" fmla="*/ 102762 h 205524"/>
              <a:gd name="connsiteX49" fmla="*/ 670867 w 797474"/>
              <a:gd name="connsiteY49" fmla="*/ 84567 h 205524"/>
              <a:gd name="connsiteX50" fmla="*/ 562455 w 797474"/>
              <a:gd name="connsiteY50" fmla="*/ 84567 h 205524"/>
              <a:gd name="connsiteX51" fmla="*/ 580650 w 797474"/>
              <a:gd name="connsiteY51" fmla="*/ 102762 h 205524"/>
              <a:gd name="connsiteX52" fmla="*/ 562455 w 797474"/>
              <a:gd name="connsiteY52" fmla="*/ 120957 h 205524"/>
              <a:gd name="connsiteX53" fmla="*/ 544260 w 797474"/>
              <a:gd name="connsiteY53" fmla="*/ 102762 h 205524"/>
              <a:gd name="connsiteX54" fmla="*/ 562455 w 797474"/>
              <a:gd name="connsiteY54" fmla="*/ 84567 h 205524"/>
              <a:gd name="connsiteX55" fmla="*/ 454043 w 797474"/>
              <a:gd name="connsiteY55" fmla="*/ 84567 h 205524"/>
              <a:gd name="connsiteX56" fmla="*/ 472238 w 797474"/>
              <a:gd name="connsiteY56" fmla="*/ 102762 h 205524"/>
              <a:gd name="connsiteX57" fmla="*/ 454043 w 797474"/>
              <a:gd name="connsiteY57" fmla="*/ 120957 h 205524"/>
              <a:gd name="connsiteX58" fmla="*/ 435848 w 797474"/>
              <a:gd name="connsiteY58" fmla="*/ 102762 h 205524"/>
              <a:gd name="connsiteX59" fmla="*/ 454043 w 797474"/>
              <a:gd name="connsiteY59" fmla="*/ 84567 h 205524"/>
              <a:gd name="connsiteX60" fmla="*/ 343431 w 797474"/>
              <a:gd name="connsiteY60" fmla="*/ 84567 h 205524"/>
              <a:gd name="connsiteX61" fmla="*/ 361626 w 797474"/>
              <a:gd name="connsiteY61" fmla="*/ 102762 h 205524"/>
              <a:gd name="connsiteX62" fmla="*/ 343431 w 797474"/>
              <a:gd name="connsiteY62" fmla="*/ 120957 h 205524"/>
              <a:gd name="connsiteX63" fmla="*/ 325236 w 797474"/>
              <a:gd name="connsiteY63" fmla="*/ 102762 h 205524"/>
              <a:gd name="connsiteX64" fmla="*/ 343431 w 797474"/>
              <a:gd name="connsiteY64" fmla="*/ 84567 h 205524"/>
              <a:gd name="connsiteX65" fmla="*/ 235019 w 797474"/>
              <a:gd name="connsiteY65" fmla="*/ 84567 h 205524"/>
              <a:gd name="connsiteX66" fmla="*/ 253214 w 797474"/>
              <a:gd name="connsiteY66" fmla="*/ 102762 h 205524"/>
              <a:gd name="connsiteX67" fmla="*/ 235019 w 797474"/>
              <a:gd name="connsiteY67" fmla="*/ 120957 h 205524"/>
              <a:gd name="connsiteX68" fmla="*/ 216824 w 797474"/>
              <a:gd name="connsiteY68" fmla="*/ 102762 h 205524"/>
              <a:gd name="connsiteX69" fmla="*/ 235019 w 797474"/>
              <a:gd name="connsiteY69" fmla="*/ 84567 h 205524"/>
              <a:gd name="connsiteX70" fmla="*/ 126607 w 797474"/>
              <a:gd name="connsiteY70" fmla="*/ 84567 h 205524"/>
              <a:gd name="connsiteX71" fmla="*/ 144802 w 797474"/>
              <a:gd name="connsiteY71" fmla="*/ 102762 h 205524"/>
              <a:gd name="connsiteX72" fmla="*/ 126607 w 797474"/>
              <a:gd name="connsiteY72" fmla="*/ 120957 h 205524"/>
              <a:gd name="connsiteX73" fmla="*/ 108412 w 797474"/>
              <a:gd name="connsiteY73" fmla="*/ 102762 h 205524"/>
              <a:gd name="connsiteX74" fmla="*/ 126607 w 797474"/>
              <a:gd name="connsiteY74" fmla="*/ 84567 h 205524"/>
              <a:gd name="connsiteX75" fmla="*/ 18195 w 797474"/>
              <a:gd name="connsiteY75" fmla="*/ 84567 h 205524"/>
              <a:gd name="connsiteX76" fmla="*/ 36390 w 797474"/>
              <a:gd name="connsiteY76" fmla="*/ 102762 h 205524"/>
              <a:gd name="connsiteX77" fmla="*/ 18195 w 797474"/>
              <a:gd name="connsiteY77" fmla="*/ 120957 h 205524"/>
              <a:gd name="connsiteX78" fmla="*/ 0 w 797474"/>
              <a:gd name="connsiteY78" fmla="*/ 102762 h 205524"/>
              <a:gd name="connsiteX79" fmla="*/ 18195 w 797474"/>
              <a:gd name="connsiteY79" fmla="*/ 84567 h 205524"/>
              <a:gd name="connsiteX80" fmla="*/ 779279 w 797474"/>
              <a:gd name="connsiteY80" fmla="*/ 0 h 205524"/>
              <a:gd name="connsiteX81" fmla="*/ 797474 w 797474"/>
              <a:gd name="connsiteY81" fmla="*/ 18195 h 205524"/>
              <a:gd name="connsiteX82" fmla="*/ 779279 w 797474"/>
              <a:gd name="connsiteY82" fmla="*/ 36390 h 205524"/>
              <a:gd name="connsiteX83" fmla="*/ 761084 w 797474"/>
              <a:gd name="connsiteY83" fmla="*/ 18195 h 205524"/>
              <a:gd name="connsiteX84" fmla="*/ 779279 w 797474"/>
              <a:gd name="connsiteY84" fmla="*/ 0 h 205524"/>
              <a:gd name="connsiteX85" fmla="*/ 670867 w 797474"/>
              <a:gd name="connsiteY85" fmla="*/ 0 h 205524"/>
              <a:gd name="connsiteX86" fmla="*/ 689062 w 797474"/>
              <a:gd name="connsiteY86" fmla="*/ 18195 h 205524"/>
              <a:gd name="connsiteX87" fmla="*/ 670867 w 797474"/>
              <a:gd name="connsiteY87" fmla="*/ 36390 h 205524"/>
              <a:gd name="connsiteX88" fmla="*/ 652672 w 797474"/>
              <a:gd name="connsiteY88" fmla="*/ 18195 h 205524"/>
              <a:gd name="connsiteX89" fmla="*/ 670867 w 797474"/>
              <a:gd name="connsiteY89" fmla="*/ 0 h 205524"/>
              <a:gd name="connsiteX90" fmla="*/ 562455 w 797474"/>
              <a:gd name="connsiteY90" fmla="*/ 0 h 205524"/>
              <a:gd name="connsiteX91" fmla="*/ 580650 w 797474"/>
              <a:gd name="connsiteY91" fmla="*/ 18195 h 205524"/>
              <a:gd name="connsiteX92" fmla="*/ 562455 w 797474"/>
              <a:gd name="connsiteY92" fmla="*/ 36390 h 205524"/>
              <a:gd name="connsiteX93" fmla="*/ 544260 w 797474"/>
              <a:gd name="connsiteY93" fmla="*/ 18195 h 205524"/>
              <a:gd name="connsiteX94" fmla="*/ 562455 w 797474"/>
              <a:gd name="connsiteY94" fmla="*/ 0 h 205524"/>
              <a:gd name="connsiteX95" fmla="*/ 454043 w 797474"/>
              <a:gd name="connsiteY95" fmla="*/ 0 h 205524"/>
              <a:gd name="connsiteX96" fmla="*/ 472238 w 797474"/>
              <a:gd name="connsiteY96" fmla="*/ 18195 h 205524"/>
              <a:gd name="connsiteX97" fmla="*/ 454043 w 797474"/>
              <a:gd name="connsiteY97" fmla="*/ 36390 h 205524"/>
              <a:gd name="connsiteX98" fmla="*/ 435848 w 797474"/>
              <a:gd name="connsiteY98" fmla="*/ 18195 h 205524"/>
              <a:gd name="connsiteX99" fmla="*/ 454043 w 797474"/>
              <a:gd name="connsiteY99" fmla="*/ 0 h 205524"/>
              <a:gd name="connsiteX100" fmla="*/ 343431 w 797474"/>
              <a:gd name="connsiteY100" fmla="*/ 0 h 205524"/>
              <a:gd name="connsiteX101" fmla="*/ 361626 w 797474"/>
              <a:gd name="connsiteY101" fmla="*/ 18195 h 205524"/>
              <a:gd name="connsiteX102" fmla="*/ 343431 w 797474"/>
              <a:gd name="connsiteY102" fmla="*/ 36390 h 205524"/>
              <a:gd name="connsiteX103" fmla="*/ 325236 w 797474"/>
              <a:gd name="connsiteY103" fmla="*/ 18195 h 205524"/>
              <a:gd name="connsiteX104" fmla="*/ 343431 w 797474"/>
              <a:gd name="connsiteY104" fmla="*/ 0 h 205524"/>
              <a:gd name="connsiteX105" fmla="*/ 235019 w 797474"/>
              <a:gd name="connsiteY105" fmla="*/ 0 h 205524"/>
              <a:gd name="connsiteX106" fmla="*/ 253214 w 797474"/>
              <a:gd name="connsiteY106" fmla="*/ 18195 h 205524"/>
              <a:gd name="connsiteX107" fmla="*/ 235019 w 797474"/>
              <a:gd name="connsiteY107" fmla="*/ 36390 h 205524"/>
              <a:gd name="connsiteX108" fmla="*/ 216824 w 797474"/>
              <a:gd name="connsiteY108" fmla="*/ 18195 h 205524"/>
              <a:gd name="connsiteX109" fmla="*/ 235019 w 797474"/>
              <a:gd name="connsiteY109" fmla="*/ 0 h 205524"/>
              <a:gd name="connsiteX110" fmla="*/ 126607 w 797474"/>
              <a:gd name="connsiteY110" fmla="*/ 0 h 205524"/>
              <a:gd name="connsiteX111" fmla="*/ 144802 w 797474"/>
              <a:gd name="connsiteY111" fmla="*/ 18195 h 205524"/>
              <a:gd name="connsiteX112" fmla="*/ 126607 w 797474"/>
              <a:gd name="connsiteY112" fmla="*/ 36390 h 205524"/>
              <a:gd name="connsiteX113" fmla="*/ 108412 w 797474"/>
              <a:gd name="connsiteY113" fmla="*/ 18195 h 205524"/>
              <a:gd name="connsiteX114" fmla="*/ 126607 w 797474"/>
              <a:gd name="connsiteY114" fmla="*/ 0 h 205524"/>
              <a:gd name="connsiteX115" fmla="*/ 18195 w 797474"/>
              <a:gd name="connsiteY115" fmla="*/ 0 h 205524"/>
              <a:gd name="connsiteX116" fmla="*/ 36390 w 797474"/>
              <a:gd name="connsiteY116" fmla="*/ 18195 h 205524"/>
              <a:gd name="connsiteX117" fmla="*/ 18195 w 797474"/>
              <a:gd name="connsiteY117" fmla="*/ 36390 h 205524"/>
              <a:gd name="connsiteX118" fmla="*/ 0 w 797474"/>
              <a:gd name="connsiteY118" fmla="*/ 18195 h 205524"/>
              <a:gd name="connsiteX119" fmla="*/ 18195 w 797474"/>
              <a:gd name="connsiteY119" fmla="*/ 0 h 2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97474" h="205524">
                <a:moveTo>
                  <a:pt x="779279" y="169134"/>
                </a:moveTo>
                <a:cubicBezTo>
                  <a:pt x="789328" y="169134"/>
                  <a:pt x="797474" y="177280"/>
                  <a:pt x="797474" y="187329"/>
                </a:cubicBezTo>
                <a:cubicBezTo>
                  <a:pt x="797474" y="197378"/>
                  <a:pt x="789328" y="205524"/>
                  <a:pt x="779279" y="205524"/>
                </a:cubicBezTo>
                <a:cubicBezTo>
                  <a:pt x="769230" y="205524"/>
                  <a:pt x="761084" y="197378"/>
                  <a:pt x="761084" y="187329"/>
                </a:cubicBezTo>
                <a:cubicBezTo>
                  <a:pt x="761084" y="177280"/>
                  <a:pt x="769230" y="169134"/>
                  <a:pt x="779279" y="169134"/>
                </a:cubicBezTo>
                <a:close/>
                <a:moveTo>
                  <a:pt x="670867" y="169134"/>
                </a:moveTo>
                <a:cubicBezTo>
                  <a:pt x="680916" y="169134"/>
                  <a:pt x="689062" y="177280"/>
                  <a:pt x="689062" y="187329"/>
                </a:cubicBezTo>
                <a:cubicBezTo>
                  <a:pt x="689062" y="197378"/>
                  <a:pt x="680916" y="205524"/>
                  <a:pt x="670867" y="205524"/>
                </a:cubicBezTo>
                <a:cubicBezTo>
                  <a:pt x="660819" y="205524"/>
                  <a:pt x="652672" y="197378"/>
                  <a:pt x="652672" y="187329"/>
                </a:cubicBezTo>
                <a:cubicBezTo>
                  <a:pt x="652672" y="177280"/>
                  <a:pt x="660819" y="169134"/>
                  <a:pt x="670867" y="169134"/>
                </a:cubicBezTo>
                <a:close/>
                <a:moveTo>
                  <a:pt x="562455" y="169134"/>
                </a:moveTo>
                <a:cubicBezTo>
                  <a:pt x="572504" y="169134"/>
                  <a:pt x="580650" y="177280"/>
                  <a:pt x="580650" y="187329"/>
                </a:cubicBezTo>
                <a:cubicBezTo>
                  <a:pt x="580650" y="197378"/>
                  <a:pt x="572504" y="205524"/>
                  <a:pt x="562455" y="205524"/>
                </a:cubicBezTo>
                <a:cubicBezTo>
                  <a:pt x="552406" y="205524"/>
                  <a:pt x="544260" y="197378"/>
                  <a:pt x="544260" y="187329"/>
                </a:cubicBezTo>
                <a:cubicBezTo>
                  <a:pt x="544260" y="177280"/>
                  <a:pt x="552406" y="169134"/>
                  <a:pt x="562455" y="169134"/>
                </a:cubicBezTo>
                <a:close/>
                <a:moveTo>
                  <a:pt x="454043" y="169134"/>
                </a:moveTo>
                <a:cubicBezTo>
                  <a:pt x="464092" y="169134"/>
                  <a:pt x="472238" y="177280"/>
                  <a:pt x="472238" y="187329"/>
                </a:cubicBezTo>
                <a:cubicBezTo>
                  <a:pt x="472238" y="197378"/>
                  <a:pt x="464092" y="205524"/>
                  <a:pt x="454043" y="205524"/>
                </a:cubicBezTo>
                <a:cubicBezTo>
                  <a:pt x="443994" y="205524"/>
                  <a:pt x="435848" y="197378"/>
                  <a:pt x="435848" y="187329"/>
                </a:cubicBezTo>
                <a:cubicBezTo>
                  <a:pt x="435848" y="177280"/>
                  <a:pt x="443994" y="169134"/>
                  <a:pt x="454043" y="169134"/>
                </a:cubicBezTo>
                <a:close/>
                <a:moveTo>
                  <a:pt x="343431" y="169134"/>
                </a:moveTo>
                <a:cubicBezTo>
                  <a:pt x="353480" y="169134"/>
                  <a:pt x="361626" y="177280"/>
                  <a:pt x="361626" y="187329"/>
                </a:cubicBezTo>
                <a:cubicBezTo>
                  <a:pt x="361626" y="197378"/>
                  <a:pt x="353480" y="205524"/>
                  <a:pt x="343431" y="205524"/>
                </a:cubicBezTo>
                <a:cubicBezTo>
                  <a:pt x="333382" y="205524"/>
                  <a:pt x="325236" y="197378"/>
                  <a:pt x="325236" y="187329"/>
                </a:cubicBezTo>
                <a:cubicBezTo>
                  <a:pt x="325236" y="177280"/>
                  <a:pt x="333382" y="169134"/>
                  <a:pt x="343431" y="169134"/>
                </a:cubicBezTo>
                <a:close/>
                <a:moveTo>
                  <a:pt x="235019" y="169134"/>
                </a:moveTo>
                <a:cubicBezTo>
                  <a:pt x="245068" y="169134"/>
                  <a:pt x="253214" y="177280"/>
                  <a:pt x="253214" y="187329"/>
                </a:cubicBezTo>
                <a:cubicBezTo>
                  <a:pt x="253214" y="197378"/>
                  <a:pt x="245068" y="205524"/>
                  <a:pt x="235019" y="205524"/>
                </a:cubicBezTo>
                <a:cubicBezTo>
                  <a:pt x="224970" y="205524"/>
                  <a:pt x="216824" y="197378"/>
                  <a:pt x="216824" y="187329"/>
                </a:cubicBezTo>
                <a:cubicBezTo>
                  <a:pt x="216824" y="177280"/>
                  <a:pt x="224970" y="169134"/>
                  <a:pt x="235019" y="169134"/>
                </a:cubicBezTo>
                <a:close/>
                <a:moveTo>
                  <a:pt x="126607" y="169134"/>
                </a:moveTo>
                <a:cubicBezTo>
                  <a:pt x="136656" y="169134"/>
                  <a:pt x="144802" y="177280"/>
                  <a:pt x="144802" y="187329"/>
                </a:cubicBezTo>
                <a:cubicBezTo>
                  <a:pt x="144802" y="197378"/>
                  <a:pt x="136656" y="205524"/>
                  <a:pt x="126607" y="205524"/>
                </a:cubicBezTo>
                <a:cubicBezTo>
                  <a:pt x="116558" y="205524"/>
                  <a:pt x="108412" y="197378"/>
                  <a:pt x="108412" y="187329"/>
                </a:cubicBezTo>
                <a:cubicBezTo>
                  <a:pt x="108412" y="177280"/>
                  <a:pt x="116558" y="169134"/>
                  <a:pt x="126607" y="169134"/>
                </a:cubicBezTo>
                <a:close/>
                <a:moveTo>
                  <a:pt x="18195" y="169134"/>
                </a:moveTo>
                <a:cubicBezTo>
                  <a:pt x="28244" y="169134"/>
                  <a:pt x="36390" y="177280"/>
                  <a:pt x="36390" y="187329"/>
                </a:cubicBezTo>
                <a:cubicBezTo>
                  <a:pt x="36390" y="197378"/>
                  <a:pt x="28244" y="205524"/>
                  <a:pt x="18195" y="205524"/>
                </a:cubicBezTo>
                <a:cubicBezTo>
                  <a:pt x="8146" y="205524"/>
                  <a:pt x="0" y="197378"/>
                  <a:pt x="0" y="187329"/>
                </a:cubicBezTo>
                <a:cubicBezTo>
                  <a:pt x="0" y="177280"/>
                  <a:pt x="8146" y="169134"/>
                  <a:pt x="18195" y="169134"/>
                </a:cubicBezTo>
                <a:close/>
                <a:moveTo>
                  <a:pt x="779279" y="84567"/>
                </a:moveTo>
                <a:cubicBezTo>
                  <a:pt x="789328" y="84567"/>
                  <a:pt x="797474" y="92713"/>
                  <a:pt x="797474" y="102762"/>
                </a:cubicBezTo>
                <a:cubicBezTo>
                  <a:pt x="797474" y="112811"/>
                  <a:pt x="789328" y="120957"/>
                  <a:pt x="779279" y="120957"/>
                </a:cubicBezTo>
                <a:cubicBezTo>
                  <a:pt x="769230" y="120957"/>
                  <a:pt x="761084" y="112811"/>
                  <a:pt x="761084" y="102762"/>
                </a:cubicBezTo>
                <a:cubicBezTo>
                  <a:pt x="761084" y="92713"/>
                  <a:pt x="769230" y="84567"/>
                  <a:pt x="779279" y="84567"/>
                </a:cubicBezTo>
                <a:close/>
                <a:moveTo>
                  <a:pt x="670867" y="84567"/>
                </a:moveTo>
                <a:cubicBezTo>
                  <a:pt x="680916" y="84567"/>
                  <a:pt x="689062" y="92713"/>
                  <a:pt x="689062" y="102762"/>
                </a:cubicBezTo>
                <a:cubicBezTo>
                  <a:pt x="689062" y="112811"/>
                  <a:pt x="680916" y="120957"/>
                  <a:pt x="670867" y="120957"/>
                </a:cubicBezTo>
                <a:cubicBezTo>
                  <a:pt x="660819" y="120957"/>
                  <a:pt x="652672" y="112811"/>
                  <a:pt x="652672" y="102762"/>
                </a:cubicBezTo>
                <a:cubicBezTo>
                  <a:pt x="652672" y="92713"/>
                  <a:pt x="660819" y="84567"/>
                  <a:pt x="670867" y="84567"/>
                </a:cubicBezTo>
                <a:close/>
                <a:moveTo>
                  <a:pt x="562455" y="84567"/>
                </a:moveTo>
                <a:cubicBezTo>
                  <a:pt x="572504" y="84567"/>
                  <a:pt x="580650" y="92713"/>
                  <a:pt x="580650" y="102762"/>
                </a:cubicBezTo>
                <a:cubicBezTo>
                  <a:pt x="580650" y="112811"/>
                  <a:pt x="572504" y="120957"/>
                  <a:pt x="562455" y="120957"/>
                </a:cubicBezTo>
                <a:cubicBezTo>
                  <a:pt x="552406" y="120957"/>
                  <a:pt x="544260" y="112811"/>
                  <a:pt x="544260" y="102762"/>
                </a:cubicBezTo>
                <a:cubicBezTo>
                  <a:pt x="544260" y="92713"/>
                  <a:pt x="552406" y="84567"/>
                  <a:pt x="562455" y="84567"/>
                </a:cubicBezTo>
                <a:close/>
                <a:moveTo>
                  <a:pt x="454043" y="84567"/>
                </a:moveTo>
                <a:cubicBezTo>
                  <a:pt x="464092" y="84567"/>
                  <a:pt x="472238" y="92713"/>
                  <a:pt x="472238" y="102762"/>
                </a:cubicBezTo>
                <a:cubicBezTo>
                  <a:pt x="472238" y="112811"/>
                  <a:pt x="464092" y="120957"/>
                  <a:pt x="454043" y="120957"/>
                </a:cubicBezTo>
                <a:cubicBezTo>
                  <a:pt x="443994" y="120957"/>
                  <a:pt x="435848" y="112811"/>
                  <a:pt x="435848" y="102762"/>
                </a:cubicBezTo>
                <a:cubicBezTo>
                  <a:pt x="435848" y="92713"/>
                  <a:pt x="443994" y="84567"/>
                  <a:pt x="454043" y="84567"/>
                </a:cubicBezTo>
                <a:close/>
                <a:moveTo>
                  <a:pt x="343431" y="84567"/>
                </a:moveTo>
                <a:cubicBezTo>
                  <a:pt x="353480" y="84567"/>
                  <a:pt x="361626" y="92713"/>
                  <a:pt x="361626" y="102762"/>
                </a:cubicBezTo>
                <a:cubicBezTo>
                  <a:pt x="361626" y="112811"/>
                  <a:pt x="353480" y="120957"/>
                  <a:pt x="343431" y="120957"/>
                </a:cubicBezTo>
                <a:cubicBezTo>
                  <a:pt x="333382" y="120957"/>
                  <a:pt x="325236" y="112811"/>
                  <a:pt x="325236" y="102762"/>
                </a:cubicBezTo>
                <a:cubicBezTo>
                  <a:pt x="325236" y="92713"/>
                  <a:pt x="333382" y="84567"/>
                  <a:pt x="343431" y="84567"/>
                </a:cubicBezTo>
                <a:close/>
                <a:moveTo>
                  <a:pt x="235019" y="84567"/>
                </a:moveTo>
                <a:cubicBezTo>
                  <a:pt x="245068" y="84567"/>
                  <a:pt x="253214" y="92713"/>
                  <a:pt x="253214" y="102762"/>
                </a:cubicBezTo>
                <a:cubicBezTo>
                  <a:pt x="253214" y="112811"/>
                  <a:pt x="245068" y="120957"/>
                  <a:pt x="235019" y="120957"/>
                </a:cubicBezTo>
                <a:cubicBezTo>
                  <a:pt x="224970" y="120957"/>
                  <a:pt x="216824" y="112811"/>
                  <a:pt x="216824" y="102762"/>
                </a:cubicBezTo>
                <a:cubicBezTo>
                  <a:pt x="216824" y="92713"/>
                  <a:pt x="224970" y="84567"/>
                  <a:pt x="235019" y="84567"/>
                </a:cubicBezTo>
                <a:close/>
                <a:moveTo>
                  <a:pt x="126607" y="84567"/>
                </a:moveTo>
                <a:cubicBezTo>
                  <a:pt x="136656" y="84567"/>
                  <a:pt x="144802" y="92713"/>
                  <a:pt x="144802" y="102762"/>
                </a:cubicBezTo>
                <a:cubicBezTo>
                  <a:pt x="144802" y="112811"/>
                  <a:pt x="136656" y="120957"/>
                  <a:pt x="126607" y="120957"/>
                </a:cubicBezTo>
                <a:cubicBezTo>
                  <a:pt x="116558" y="120957"/>
                  <a:pt x="108412" y="112811"/>
                  <a:pt x="108412" y="102762"/>
                </a:cubicBezTo>
                <a:cubicBezTo>
                  <a:pt x="108412" y="92713"/>
                  <a:pt x="116558" y="84567"/>
                  <a:pt x="126607" y="84567"/>
                </a:cubicBezTo>
                <a:close/>
                <a:moveTo>
                  <a:pt x="18195" y="84567"/>
                </a:moveTo>
                <a:cubicBezTo>
                  <a:pt x="28244" y="84567"/>
                  <a:pt x="36390" y="92713"/>
                  <a:pt x="36390" y="102762"/>
                </a:cubicBezTo>
                <a:cubicBezTo>
                  <a:pt x="36390" y="112811"/>
                  <a:pt x="28244" y="120957"/>
                  <a:pt x="18195" y="120957"/>
                </a:cubicBezTo>
                <a:cubicBezTo>
                  <a:pt x="8146" y="120957"/>
                  <a:pt x="0" y="112811"/>
                  <a:pt x="0" y="102762"/>
                </a:cubicBezTo>
                <a:cubicBezTo>
                  <a:pt x="0" y="92713"/>
                  <a:pt x="8146" y="84567"/>
                  <a:pt x="18195" y="84567"/>
                </a:cubicBezTo>
                <a:close/>
                <a:moveTo>
                  <a:pt x="779279" y="0"/>
                </a:moveTo>
                <a:cubicBezTo>
                  <a:pt x="789328" y="0"/>
                  <a:pt x="797474" y="8146"/>
                  <a:pt x="797474" y="18195"/>
                </a:cubicBezTo>
                <a:cubicBezTo>
                  <a:pt x="797474" y="28244"/>
                  <a:pt x="789328" y="36390"/>
                  <a:pt x="779279" y="36390"/>
                </a:cubicBezTo>
                <a:cubicBezTo>
                  <a:pt x="769230" y="36390"/>
                  <a:pt x="761084" y="28244"/>
                  <a:pt x="761084" y="18195"/>
                </a:cubicBezTo>
                <a:cubicBezTo>
                  <a:pt x="761084" y="8146"/>
                  <a:pt x="769230" y="0"/>
                  <a:pt x="779279" y="0"/>
                </a:cubicBezTo>
                <a:close/>
                <a:moveTo>
                  <a:pt x="670867" y="0"/>
                </a:moveTo>
                <a:cubicBezTo>
                  <a:pt x="680916" y="0"/>
                  <a:pt x="689062" y="8146"/>
                  <a:pt x="689062" y="18195"/>
                </a:cubicBezTo>
                <a:cubicBezTo>
                  <a:pt x="689062" y="28244"/>
                  <a:pt x="680916" y="36390"/>
                  <a:pt x="670867" y="36390"/>
                </a:cubicBezTo>
                <a:cubicBezTo>
                  <a:pt x="660819" y="36390"/>
                  <a:pt x="652672" y="28244"/>
                  <a:pt x="652672" y="18195"/>
                </a:cubicBezTo>
                <a:cubicBezTo>
                  <a:pt x="652672" y="8146"/>
                  <a:pt x="660819" y="0"/>
                  <a:pt x="670867" y="0"/>
                </a:cubicBezTo>
                <a:close/>
                <a:moveTo>
                  <a:pt x="562455" y="0"/>
                </a:moveTo>
                <a:cubicBezTo>
                  <a:pt x="572504" y="0"/>
                  <a:pt x="580650" y="8146"/>
                  <a:pt x="580650" y="18195"/>
                </a:cubicBezTo>
                <a:cubicBezTo>
                  <a:pt x="580650" y="28244"/>
                  <a:pt x="572504" y="36390"/>
                  <a:pt x="562455" y="36390"/>
                </a:cubicBezTo>
                <a:cubicBezTo>
                  <a:pt x="552406" y="36390"/>
                  <a:pt x="544260" y="28244"/>
                  <a:pt x="544260" y="18195"/>
                </a:cubicBezTo>
                <a:cubicBezTo>
                  <a:pt x="544260" y="8146"/>
                  <a:pt x="552406" y="0"/>
                  <a:pt x="562455" y="0"/>
                </a:cubicBezTo>
                <a:close/>
                <a:moveTo>
                  <a:pt x="454043" y="0"/>
                </a:moveTo>
                <a:cubicBezTo>
                  <a:pt x="464092" y="0"/>
                  <a:pt x="472238" y="8146"/>
                  <a:pt x="472238" y="18195"/>
                </a:cubicBezTo>
                <a:cubicBezTo>
                  <a:pt x="472238" y="28244"/>
                  <a:pt x="464092" y="36390"/>
                  <a:pt x="454043" y="36390"/>
                </a:cubicBezTo>
                <a:cubicBezTo>
                  <a:pt x="443994" y="36390"/>
                  <a:pt x="435848" y="28244"/>
                  <a:pt x="435848" y="18195"/>
                </a:cubicBezTo>
                <a:cubicBezTo>
                  <a:pt x="435848" y="8146"/>
                  <a:pt x="443994" y="0"/>
                  <a:pt x="454043" y="0"/>
                </a:cubicBezTo>
                <a:close/>
                <a:moveTo>
                  <a:pt x="343431" y="0"/>
                </a:moveTo>
                <a:cubicBezTo>
                  <a:pt x="353480" y="0"/>
                  <a:pt x="361626" y="8146"/>
                  <a:pt x="361626" y="18195"/>
                </a:cubicBezTo>
                <a:cubicBezTo>
                  <a:pt x="361626" y="28244"/>
                  <a:pt x="353480" y="36390"/>
                  <a:pt x="343431" y="36390"/>
                </a:cubicBezTo>
                <a:cubicBezTo>
                  <a:pt x="333382" y="36390"/>
                  <a:pt x="325236" y="28244"/>
                  <a:pt x="325236" y="18195"/>
                </a:cubicBezTo>
                <a:cubicBezTo>
                  <a:pt x="325236" y="8146"/>
                  <a:pt x="333382" y="0"/>
                  <a:pt x="343431" y="0"/>
                </a:cubicBezTo>
                <a:close/>
                <a:moveTo>
                  <a:pt x="235019" y="0"/>
                </a:moveTo>
                <a:cubicBezTo>
                  <a:pt x="245068" y="0"/>
                  <a:pt x="253214" y="8146"/>
                  <a:pt x="253214" y="18195"/>
                </a:cubicBezTo>
                <a:cubicBezTo>
                  <a:pt x="253214" y="28244"/>
                  <a:pt x="245068" y="36390"/>
                  <a:pt x="235019" y="36390"/>
                </a:cubicBezTo>
                <a:cubicBezTo>
                  <a:pt x="224970" y="36390"/>
                  <a:pt x="216824" y="28244"/>
                  <a:pt x="216824" y="18195"/>
                </a:cubicBezTo>
                <a:cubicBezTo>
                  <a:pt x="216824" y="8146"/>
                  <a:pt x="224970" y="0"/>
                  <a:pt x="235019" y="0"/>
                </a:cubicBezTo>
                <a:close/>
                <a:moveTo>
                  <a:pt x="126607" y="0"/>
                </a:moveTo>
                <a:cubicBezTo>
                  <a:pt x="136656" y="0"/>
                  <a:pt x="144802" y="8146"/>
                  <a:pt x="144802" y="18195"/>
                </a:cubicBezTo>
                <a:cubicBezTo>
                  <a:pt x="144802" y="28244"/>
                  <a:pt x="136656" y="36390"/>
                  <a:pt x="126607" y="36390"/>
                </a:cubicBezTo>
                <a:cubicBezTo>
                  <a:pt x="116558" y="36390"/>
                  <a:pt x="108412" y="28244"/>
                  <a:pt x="108412" y="18195"/>
                </a:cubicBezTo>
                <a:cubicBezTo>
                  <a:pt x="108412" y="8146"/>
                  <a:pt x="116558" y="0"/>
                  <a:pt x="126607" y="0"/>
                </a:cubicBezTo>
                <a:close/>
                <a:moveTo>
                  <a:pt x="18195" y="0"/>
                </a:moveTo>
                <a:cubicBezTo>
                  <a:pt x="28244" y="0"/>
                  <a:pt x="36390" y="8146"/>
                  <a:pt x="36390" y="18195"/>
                </a:cubicBezTo>
                <a:cubicBezTo>
                  <a:pt x="36390" y="28244"/>
                  <a:pt x="28244" y="36390"/>
                  <a:pt x="18195" y="36390"/>
                </a:cubicBezTo>
                <a:cubicBezTo>
                  <a:pt x="8146" y="36390"/>
                  <a:pt x="0" y="28244"/>
                  <a:pt x="0" y="18195"/>
                </a:cubicBezTo>
                <a:cubicBezTo>
                  <a:pt x="0" y="8146"/>
                  <a:pt x="8146" y="0"/>
                  <a:pt x="18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0" y="6021388"/>
            <a:ext cx="12192000" cy="83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 flipH="1">
            <a:off x="1127919" y="6439694"/>
            <a:ext cx="9241472" cy="0"/>
          </a:xfrm>
          <a:prstGeom prst="line">
            <a:avLst/>
          </a:prstGeom>
          <a:ln w="25400">
            <a:solidFill>
              <a:schemeClr val="accent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1"/>
            </p:custDataLst>
          </p:nvPr>
        </p:nvCxnSpPr>
        <p:spPr>
          <a:xfrm flipH="1">
            <a:off x="10576230" y="6439694"/>
            <a:ext cx="487851" cy="0"/>
          </a:xfrm>
          <a:prstGeom prst="line">
            <a:avLst/>
          </a:prstGeom>
          <a:ln w="25400"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1100950" y="2893588"/>
            <a:ext cx="5880100" cy="1875854"/>
          </a:xfrm>
        </p:spPr>
        <p:txBody>
          <a:bodyPr wrap="square" anchor="t" anchorCtr="0">
            <a:normAutofit/>
          </a:bodyPr>
          <a:lstStyle>
            <a:lvl1pPr algn="l">
              <a:defRPr sz="5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1098550" y="762705"/>
            <a:ext cx="5880100" cy="1934548"/>
          </a:xfrm>
        </p:spPr>
        <p:txBody>
          <a:bodyPr wrap="none" anchor="b" anchorCtr="0">
            <a:noAutofit/>
          </a:bodyPr>
          <a:lstStyle>
            <a:lvl1pPr marL="0" indent="0" algn="l">
              <a:buNone/>
              <a:defRPr sz="7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accent1">
                  <a:alpha val="2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" name="圆: 空心 7"/>
          <p:cNvSpPr/>
          <p:nvPr>
            <p:custDataLst>
              <p:tags r:id="rId3"/>
            </p:custDataLst>
          </p:nvPr>
        </p:nvSpPr>
        <p:spPr>
          <a:xfrm>
            <a:off x="872490" y="698297"/>
            <a:ext cx="4457700" cy="4457700"/>
          </a:xfrm>
          <a:prstGeom prst="donut">
            <a:avLst>
              <a:gd name="adj" fmla="val 23891"/>
            </a:avLst>
          </a:prstGeom>
          <a:gradFill>
            <a:gsLst>
              <a:gs pos="32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53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630693"/>
            <a:ext cx="6742760" cy="5596613"/>
          </a:xfrm>
          <a:prstGeom prst="rect">
            <a:avLst/>
          </a:prstGeom>
        </p:spPr>
      </p:pic>
      <p:sp useBgFill="1"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0" y="6021388"/>
            <a:ext cx="12192000" cy="83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>
            <p:custDataLst>
              <p:tags r:id="rId7"/>
            </p:custDataLst>
          </p:nvPr>
        </p:nvCxnSpPr>
        <p:spPr>
          <a:xfrm>
            <a:off x="1701800" y="6439694"/>
            <a:ext cx="9398000" cy="0"/>
          </a:xfrm>
          <a:prstGeom prst="line">
            <a:avLst/>
          </a:prstGeom>
          <a:ln w="25400">
            <a:solidFill>
              <a:schemeClr val="accent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8"/>
            </p:custDataLst>
          </p:nvPr>
        </p:nvCxnSpPr>
        <p:spPr>
          <a:xfrm>
            <a:off x="1092200" y="6439694"/>
            <a:ext cx="487851" cy="0"/>
          </a:xfrm>
          <a:prstGeom prst="line">
            <a:avLst/>
          </a:prstGeom>
          <a:ln w="25400">
            <a:solidFill>
              <a:schemeClr val="accent1">
                <a:alpha val="3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: 形状 8"/>
          <p:cNvSpPr/>
          <p:nvPr>
            <p:custDataLst>
              <p:tags r:id="rId9"/>
            </p:custDataLst>
          </p:nvPr>
        </p:nvSpPr>
        <p:spPr>
          <a:xfrm>
            <a:off x="1830241" y="2115676"/>
            <a:ext cx="692132" cy="178375"/>
          </a:xfrm>
          <a:custGeom>
            <a:avLst/>
            <a:gdLst>
              <a:gd name="connsiteX0" fmla="*/ 779279 w 797474"/>
              <a:gd name="connsiteY0" fmla="*/ 169134 h 205524"/>
              <a:gd name="connsiteX1" fmla="*/ 797474 w 797474"/>
              <a:gd name="connsiteY1" fmla="*/ 187329 h 205524"/>
              <a:gd name="connsiteX2" fmla="*/ 779279 w 797474"/>
              <a:gd name="connsiteY2" fmla="*/ 205524 h 205524"/>
              <a:gd name="connsiteX3" fmla="*/ 761084 w 797474"/>
              <a:gd name="connsiteY3" fmla="*/ 187329 h 205524"/>
              <a:gd name="connsiteX4" fmla="*/ 779279 w 797474"/>
              <a:gd name="connsiteY4" fmla="*/ 169134 h 205524"/>
              <a:gd name="connsiteX5" fmla="*/ 670867 w 797474"/>
              <a:gd name="connsiteY5" fmla="*/ 169134 h 205524"/>
              <a:gd name="connsiteX6" fmla="*/ 689062 w 797474"/>
              <a:gd name="connsiteY6" fmla="*/ 187329 h 205524"/>
              <a:gd name="connsiteX7" fmla="*/ 670867 w 797474"/>
              <a:gd name="connsiteY7" fmla="*/ 205524 h 205524"/>
              <a:gd name="connsiteX8" fmla="*/ 652672 w 797474"/>
              <a:gd name="connsiteY8" fmla="*/ 187329 h 205524"/>
              <a:gd name="connsiteX9" fmla="*/ 670867 w 797474"/>
              <a:gd name="connsiteY9" fmla="*/ 169134 h 205524"/>
              <a:gd name="connsiteX10" fmla="*/ 562455 w 797474"/>
              <a:gd name="connsiteY10" fmla="*/ 169134 h 205524"/>
              <a:gd name="connsiteX11" fmla="*/ 580650 w 797474"/>
              <a:gd name="connsiteY11" fmla="*/ 187329 h 205524"/>
              <a:gd name="connsiteX12" fmla="*/ 562455 w 797474"/>
              <a:gd name="connsiteY12" fmla="*/ 205524 h 205524"/>
              <a:gd name="connsiteX13" fmla="*/ 544260 w 797474"/>
              <a:gd name="connsiteY13" fmla="*/ 187329 h 205524"/>
              <a:gd name="connsiteX14" fmla="*/ 562455 w 797474"/>
              <a:gd name="connsiteY14" fmla="*/ 169134 h 205524"/>
              <a:gd name="connsiteX15" fmla="*/ 454043 w 797474"/>
              <a:gd name="connsiteY15" fmla="*/ 169134 h 205524"/>
              <a:gd name="connsiteX16" fmla="*/ 472238 w 797474"/>
              <a:gd name="connsiteY16" fmla="*/ 187329 h 205524"/>
              <a:gd name="connsiteX17" fmla="*/ 454043 w 797474"/>
              <a:gd name="connsiteY17" fmla="*/ 205524 h 205524"/>
              <a:gd name="connsiteX18" fmla="*/ 435848 w 797474"/>
              <a:gd name="connsiteY18" fmla="*/ 187329 h 205524"/>
              <a:gd name="connsiteX19" fmla="*/ 454043 w 797474"/>
              <a:gd name="connsiteY19" fmla="*/ 169134 h 205524"/>
              <a:gd name="connsiteX20" fmla="*/ 343431 w 797474"/>
              <a:gd name="connsiteY20" fmla="*/ 169134 h 205524"/>
              <a:gd name="connsiteX21" fmla="*/ 361626 w 797474"/>
              <a:gd name="connsiteY21" fmla="*/ 187329 h 205524"/>
              <a:gd name="connsiteX22" fmla="*/ 343431 w 797474"/>
              <a:gd name="connsiteY22" fmla="*/ 205524 h 205524"/>
              <a:gd name="connsiteX23" fmla="*/ 325236 w 797474"/>
              <a:gd name="connsiteY23" fmla="*/ 187329 h 205524"/>
              <a:gd name="connsiteX24" fmla="*/ 343431 w 797474"/>
              <a:gd name="connsiteY24" fmla="*/ 169134 h 205524"/>
              <a:gd name="connsiteX25" fmla="*/ 235019 w 797474"/>
              <a:gd name="connsiteY25" fmla="*/ 169134 h 205524"/>
              <a:gd name="connsiteX26" fmla="*/ 253214 w 797474"/>
              <a:gd name="connsiteY26" fmla="*/ 187329 h 205524"/>
              <a:gd name="connsiteX27" fmla="*/ 235019 w 797474"/>
              <a:gd name="connsiteY27" fmla="*/ 205524 h 205524"/>
              <a:gd name="connsiteX28" fmla="*/ 216824 w 797474"/>
              <a:gd name="connsiteY28" fmla="*/ 187329 h 205524"/>
              <a:gd name="connsiteX29" fmla="*/ 235019 w 797474"/>
              <a:gd name="connsiteY29" fmla="*/ 169134 h 205524"/>
              <a:gd name="connsiteX30" fmla="*/ 126607 w 797474"/>
              <a:gd name="connsiteY30" fmla="*/ 169134 h 205524"/>
              <a:gd name="connsiteX31" fmla="*/ 144802 w 797474"/>
              <a:gd name="connsiteY31" fmla="*/ 187329 h 205524"/>
              <a:gd name="connsiteX32" fmla="*/ 126607 w 797474"/>
              <a:gd name="connsiteY32" fmla="*/ 205524 h 205524"/>
              <a:gd name="connsiteX33" fmla="*/ 108412 w 797474"/>
              <a:gd name="connsiteY33" fmla="*/ 187329 h 205524"/>
              <a:gd name="connsiteX34" fmla="*/ 126607 w 797474"/>
              <a:gd name="connsiteY34" fmla="*/ 169134 h 205524"/>
              <a:gd name="connsiteX35" fmla="*/ 18195 w 797474"/>
              <a:gd name="connsiteY35" fmla="*/ 169134 h 205524"/>
              <a:gd name="connsiteX36" fmla="*/ 36390 w 797474"/>
              <a:gd name="connsiteY36" fmla="*/ 187329 h 205524"/>
              <a:gd name="connsiteX37" fmla="*/ 18195 w 797474"/>
              <a:gd name="connsiteY37" fmla="*/ 205524 h 205524"/>
              <a:gd name="connsiteX38" fmla="*/ 0 w 797474"/>
              <a:gd name="connsiteY38" fmla="*/ 187329 h 205524"/>
              <a:gd name="connsiteX39" fmla="*/ 18195 w 797474"/>
              <a:gd name="connsiteY39" fmla="*/ 169134 h 205524"/>
              <a:gd name="connsiteX40" fmla="*/ 779279 w 797474"/>
              <a:gd name="connsiteY40" fmla="*/ 84567 h 205524"/>
              <a:gd name="connsiteX41" fmla="*/ 797474 w 797474"/>
              <a:gd name="connsiteY41" fmla="*/ 102762 h 205524"/>
              <a:gd name="connsiteX42" fmla="*/ 779279 w 797474"/>
              <a:gd name="connsiteY42" fmla="*/ 120957 h 205524"/>
              <a:gd name="connsiteX43" fmla="*/ 761084 w 797474"/>
              <a:gd name="connsiteY43" fmla="*/ 102762 h 205524"/>
              <a:gd name="connsiteX44" fmla="*/ 779279 w 797474"/>
              <a:gd name="connsiteY44" fmla="*/ 84567 h 205524"/>
              <a:gd name="connsiteX45" fmla="*/ 670867 w 797474"/>
              <a:gd name="connsiteY45" fmla="*/ 84567 h 205524"/>
              <a:gd name="connsiteX46" fmla="*/ 689062 w 797474"/>
              <a:gd name="connsiteY46" fmla="*/ 102762 h 205524"/>
              <a:gd name="connsiteX47" fmla="*/ 670867 w 797474"/>
              <a:gd name="connsiteY47" fmla="*/ 120957 h 205524"/>
              <a:gd name="connsiteX48" fmla="*/ 652672 w 797474"/>
              <a:gd name="connsiteY48" fmla="*/ 102762 h 205524"/>
              <a:gd name="connsiteX49" fmla="*/ 670867 w 797474"/>
              <a:gd name="connsiteY49" fmla="*/ 84567 h 205524"/>
              <a:gd name="connsiteX50" fmla="*/ 562455 w 797474"/>
              <a:gd name="connsiteY50" fmla="*/ 84567 h 205524"/>
              <a:gd name="connsiteX51" fmla="*/ 580650 w 797474"/>
              <a:gd name="connsiteY51" fmla="*/ 102762 h 205524"/>
              <a:gd name="connsiteX52" fmla="*/ 562455 w 797474"/>
              <a:gd name="connsiteY52" fmla="*/ 120957 h 205524"/>
              <a:gd name="connsiteX53" fmla="*/ 544260 w 797474"/>
              <a:gd name="connsiteY53" fmla="*/ 102762 h 205524"/>
              <a:gd name="connsiteX54" fmla="*/ 562455 w 797474"/>
              <a:gd name="connsiteY54" fmla="*/ 84567 h 205524"/>
              <a:gd name="connsiteX55" fmla="*/ 454043 w 797474"/>
              <a:gd name="connsiteY55" fmla="*/ 84567 h 205524"/>
              <a:gd name="connsiteX56" fmla="*/ 472238 w 797474"/>
              <a:gd name="connsiteY56" fmla="*/ 102762 h 205524"/>
              <a:gd name="connsiteX57" fmla="*/ 454043 w 797474"/>
              <a:gd name="connsiteY57" fmla="*/ 120957 h 205524"/>
              <a:gd name="connsiteX58" fmla="*/ 435848 w 797474"/>
              <a:gd name="connsiteY58" fmla="*/ 102762 h 205524"/>
              <a:gd name="connsiteX59" fmla="*/ 454043 w 797474"/>
              <a:gd name="connsiteY59" fmla="*/ 84567 h 205524"/>
              <a:gd name="connsiteX60" fmla="*/ 343431 w 797474"/>
              <a:gd name="connsiteY60" fmla="*/ 84567 h 205524"/>
              <a:gd name="connsiteX61" fmla="*/ 361626 w 797474"/>
              <a:gd name="connsiteY61" fmla="*/ 102762 h 205524"/>
              <a:gd name="connsiteX62" fmla="*/ 343431 w 797474"/>
              <a:gd name="connsiteY62" fmla="*/ 120957 h 205524"/>
              <a:gd name="connsiteX63" fmla="*/ 325236 w 797474"/>
              <a:gd name="connsiteY63" fmla="*/ 102762 h 205524"/>
              <a:gd name="connsiteX64" fmla="*/ 343431 w 797474"/>
              <a:gd name="connsiteY64" fmla="*/ 84567 h 205524"/>
              <a:gd name="connsiteX65" fmla="*/ 235019 w 797474"/>
              <a:gd name="connsiteY65" fmla="*/ 84567 h 205524"/>
              <a:gd name="connsiteX66" fmla="*/ 253214 w 797474"/>
              <a:gd name="connsiteY66" fmla="*/ 102762 h 205524"/>
              <a:gd name="connsiteX67" fmla="*/ 235019 w 797474"/>
              <a:gd name="connsiteY67" fmla="*/ 120957 h 205524"/>
              <a:gd name="connsiteX68" fmla="*/ 216824 w 797474"/>
              <a:gd name="connsiteY68" fmla="*/ 102762 h 205524"/>
              <a:gd name="connsiteX69" fmla="*/ 235019 w 797474"/>
              <a:gd name="connsiteY69" fmla="*/ 84567 h 205524"/>
              <a:gd name="connsiteX70" fmla="*/ 126607 w 797474"/>
              <a:gd name="connsiteY70" fmla="*/ 84567 h 205524"/>
              <a:gd name="connsiteX71" fmla="*/ 144802 w 797474"/>
              <a:gd name="connsiteY71" fmla="*/ 102762 h 205524"/>
              <a:gd name="connsiteX72" fmla="*/ 126607 w 797474"/>
              <a:gd name="connsiteY72" fmla="*/ 120957 h 205524"/>
              <a:gd name="connsiteX73" fmla="*/ 108412 w 797474"/>
              <a:gd name="connsiteY73" fmla="*/ 102762 h 205524"/>
              <a:gd name="connsiteX74" fmla="*/ 126607 w 797474"/>
              <a:gd name="connsiteY74" fmla="*/ 84567 h 205524"/>
              <a:gd name="connsiteX75" fmla="*/ 18195 w 797474"/>
              <a:gd name="connsiteY75" fmla="*/ 84567 h 205524"/>
              <a:gd name="connsiteX76" fmla="*/ 36390 w 797474"/>
              <a:gd name="connsiteY76" fmla="*/ 102762 h 205524"/>
              <a:gd name="connsiteX77" fmla="*/ 18195 w 797474"/>
              <a:gd name="connsiteY77" fmla="*/ 120957 h 205524"/>
              <a:gd name="connsiteX78" fmla="*/ 0 w 797474"/>
              <a:gd name="connsiteY78" fmla="*/ 102762 h 205524"/>
              <a:gd name="connsiteX79" fmla="*/ 18195 w 797474"/>
              <a:gd name="connsiteY79" fmla="*/ 84567 h 205524"/>
              <a:gd name="connsiteX80" fmla="*/ 779279 w 797474"/>
              <a:gd name="connsiteY80" fmla="*/ 0 h 205524"/>
              <a:gd name="connsiteX81" fmla="*/ 797474 w 797474"/>
              <a:gd name="connsiteY81" fmla="*/ 18195 h 205524"/>
              <a:gd name="connsiteX82" fmla="*/ 779279 w 797474"/>
              <a:gd name="connsiteY82" fmla="*/ 36390 h 205524"/>
              <a:gd name="connsiteX83" fmla="*/ 761084 w 797474"/>
              <a:gd name="connsiteY83" fmla="*/ 18195 h 205524"/>
              <a:gd name="connsiteX84" fmla="*/ 779279 w 797474"/>
              <a:gd name="connsiteY84" fmla="*/ 0 h 205524"/>
              <a:gd name="connsiteX85" fmla="*/ 670867 w 797474"/>
              <a:gd name="connsiteY85" fmla="*/ 0 h 205524"/>
              <a:gd name="connsiteX86" fmla="*/ 689062 w 797474"/>
              <a:gd name="connsiteY86" fmla="*/ 18195 h 205524"/>
              <a:gd name="connsiteX87" fmla="*/ 670867 w 797474"/>
              <a:gd name="connsiteY87" fmla="*/ 36390 h 205524"/>
              <a:gd name="connsiteX88" fmla="*/ 652672 w 797474"/>
              <a:gd name="connsiteY88" fmla="*/ 18195 h 205524"/>
              <a:gd name="connsiteX89" fmla="*/ 670867 w 797474"/>
              <a:gd name="connsiteY89" fmla="*/ 0 h 205524"/>
              <a:gd name="connsiteX90" fmla="*/ 562455 w 797474"/>
              <a:gd name="connsiteY90" fmla="*/ 0 h 205524"/>
              <a:gd name="connsiteX91" fmla="*/ 580650 w 797474"/>
              <a:gd name="connsiteY91" fmla="*/ 18195 h 205524"/>
              <a:gd name="connsiteX92" fmla="*/ 562455 w 797474"/>
              <a:gd name="connsiteY92" fmla="*/ 36390 h 205524"/>
              <a:gd name="connsiteX93" fmla="*/ 544260 w 797474"/>
              <a:gd name="connsiteY93" fmla="*/ 18195 h 205524"/>
              <a:gd name="connsiteX94" fmla="*/ 562455 w 797474"/>
              <a:gd name="connsiteY94" fmla="*/ 0 h 205524"/>
              <a:gd name="connsiteX95" fmla="*/ 454043 w 797474"/>
              <a:gd name="connsiteY95" fmla="*/ 0 h 205524"/>
              <a:gd name="connsiteX96" fmla="*/ 472238 w 797474"/>
              <a:gd name="connsiteY96" fmla="*/ 18195 h 205524"/>
              <a:gd name="connsiteX97" fmla="*/ 454043 w 797474"/>
              <a:gd name="connsiteY97" fmla="*/ 36390 h 205524"/>
              <a:gd name="connsiteX98" fmla="*/ 435848 w 797474"/>
              <a:gd name="connsiteY98" fmla="*/ 18195 h 205524"/>
              <a:gd name="connsiteX99" fmla="*/ 454043 w 797474"/>
              <a:gd name="connsiteY99" fmla="*/ 0 h 205524"/>
              <a:gd name="connsiteX100" fmla="*/ 343431 w 797474"/>
              <a:gd name="connsiteY100" fmla="*/ 0 h 205524"/>
              <a:gd name="connsiteX101" fmla="*/ 361626 w 797474"/>
              <a:gd name="connsiteY101" fmla="*/ 18195 h 205524"/>
              <a:gd name="connsiteX102" fmla="*/ 343431 w 797474"/>
              <a:gd name="connsiteY102" fmla="*/ 36390 h 205524"/>
              <a:gd name="connsiteX103" fmla="*/ 325236 w 797474"/>
              <a:gd name="connsiteY103" fmla="*/ 18195 h 205524"/>
              <a:gd name="connsiteX104" fmla="*/ 343431 w 797474"/>
              <a:gd name="connsiteY104" fmla="*/ 0 h 205524"/>
              <a:gd name="connsiteX105" fmla="*/ 235019 w 797474"/>
              <a:gd name="connsiteY105" fmla="*/ 0 h 205524"/>
              <a:gd name="connsiteX106" fmla="*/ 253214 w 797474"/>
              <a:gd name="connsiteY106" fmla="*/ 18195 h 205524"/>
              <a:gd name="connsiteX107" fmla="*/ 235019 w 797474"/>
              <a:gd name="connsiteY107" fmla="*/ 36390 h 205524"/>
              <a:gd name="connsiteX108" fmla="*/ 216824 w 797474"/>
              <a:gd name="connsiteY108" fmla="*/ 18195 h 205524"/>
              <a:gd name="connsiteX109" fmla="*/ 235019 w 797474"/>
              <a:gd name="connsiteY109" fmla="*/ 0 h 205524"/>
              <a:gd name="connsiteX110" fmla="*/ 126607 w 797474"/>
              <a:gd name="connsiteY110" fmla="*/ 0 h 205524"/>
              <a:gd name="connsiteX111" fmla="*/ 144802 w 797474"/>
              <a:gd name="connsiteY111" fmla="*/ 18195 h 205524"/>
              <a:gd name="connsiteX112" fmla="*/ 126607 w 797474"/>
              <a:gd name="connsiteY112" fmla="*/ 36390 h 205524"/>
              <a:gd name="connsiteX113" fmla="*/ 108412 w 797474"/>
              <a:gd name="connsiteY113" fmla="*/ 18195 h 205524"/>
              <a:gd name="connsiteX114" fmla="*/ 126607 w 797474"/>
              <a:gd name="connsiteY114" fmla="*/ 0 h 205524"/>
              <a:gd name="connsiteX115" fmla="*/ 18195 w 797474"/>
              <a:gd name="connsiteY115" fmla="*/ 0 h 205524"/>
              <a:gd name="connsiteX116" fmla="*/ 36390 w 797474"/>
              <a:gd name="connsiteY116" fmla="*/ 18195 h 205524"/>
              <a:gd name="connsiteX117" fmla="*/ 18195 w 797474"/>
              <a:gd name="connsiteY117" fmla="*/ 36390 h 205524"/>
              <a:gd name="connsiteX118" fmla="*/ 0 w 797474"/>
              <a:gd name="connsiteY118" fmla="*/ 18195 h 205524"/>
              <a:gd name="connsiteX119" fmla="*/ 18195 w 797474"/>
              <a:gd name="connsiteY119" fmla="*/ 0 h 2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97474" h="205524">
                <a:moveTo>
                  <a:pt x="779279" y="169134"/>
                </a:moveTo>
                <a:cubicBezTo>
                  <a:pt x="789328" y="169134"/>
                  <a:pt x="797474" y="177280"/>
                  <a:pt x="797474" y="187329"/>
                </a:cubicBezTo>
                <a:cubicBezTo>
                  <a:pt x="797474" y="197378"/>
                  <a:pt x="789328" y="205524"/>
                  <a:pt x="779279" y="205524"/>
                </a:cubicBezTo>
                <a:cubicBezTo>
                  <a:pt x="769230" y="205524"/>
                  <a:pt x="761084" y="197378"/>
                  <a:pt x="761084" y="187329"/>
                </a:cubicBezTo>
                <a:cubicBezTo>
                  <a:pt x="761084" y="177280"/>
                  <a:pt x="769230" y="169134"/>
                  <a:pt x="779279" y="169134"/>
                </a:cubicBezTo>
                <a:close/>
                <a:moveTo>
                  <a:pt x="670867" y="169134"/>
                </a:moveTo>
                <a:cubicBezTo>
                  <a:pt x="680916" y="169134"/>
                  <a:pt x="689062" y="177280"/>
                  <a:pt x="689062" y="187329"/>
                </a:cubicBezTo>
                <a:cubicBezTo>
                  <a:pt x="689062" y="197378"/>
                  <a:pt x="680916" y="205524"/>
                  <a:pt x="670867" y="205524"/>
                </a:cubicBezTo>
                <a:cubicBezTo>
                  <a:pt x="660819" y="205524"/>
                  <a:pt x="652672" y="197378"/>
                  <a:pt x="652672" y="187329"/>
                </a:cubicBezTo>
                <a:cubicBezTo>
                  <a:pt x="652672" y="177280"/>
                  <a:pt x="660819" y="169134"/>
                  <a:pt x="670867" y="169134"/>
                </a:cubicBezTo>
                <a:close/>
                <a:moveTo>
                  <a:pt x="562455" y="169134"/>
                </a:moveTo>
                <a:cubicBezTo>
                  <a:pt x="572504" y="169134"/>
                  <a:pt x="580650" y="177280"/>
                  <a:pt x="580650" y="187329"/>
                </a:cubicBezTo>
                <a:cubicBezTo>
                  <a:pt x="580650" y="197378"/>
                  <a:pt x="572504" y="205524"/>
                  <a:pt x="562455" y="205524"/>
                </a:cubicBezTo>
                <a:cubicBezTo>
                  <a:pt x="552406" y="205524"/>
                  <a:pt x="544260" y="197378"/>
                  <a:pt x="544260" y="187329"/>
                </a:cubicBezTo>
                <a:cubicBezTo>
                  <a:pt x="544260" y="177280"/>
                  <a:pt x="552406" y="169134"/>
                  <a:pt x="562455" y="169134"/>
                </a:cubicBezTo>
                <a:close/>
                <a:moveTo>
                  <a:pt x="454043" y="169134"/>
                </a:moveTo>
                <a:cubicBezTo>
                  <a:pt x="464092" y="169134"/>
                  <a:pt x="472238" y="177280"/>
                  <a:pt x="472238" y="187329"/>
                </a:cubicBezTo>
                <a:cubicBezTo>
                  <a:pt x="472238" y="197378"/>
                  <a:pt x="464092" y="205524"/>
                  <a:pt x="454043" y="205524"/>
                </a:cubicBezTo>
                <a:cubicBezTo>
                  <a:pt x="443994" y="205524"/>
                  <a:pt x="435848" y="197378"/>
                  <a:pt x="435848" y="187329"/>
                </a:cubicBezTo>
                <a:cubicBezTo>
                  <a:pt x="435848" y="177280"/>
                  <a:pt x="443994" y="169134"/>
                  <a:pt x="454043" y="169134"/>
                </a:cubicBezTo>
                <a:close/>
                <a:moveTo>
                  <a:pt x="343431" y="169134"/>
                </a:moveTo>
                <a:cubicBezTo>
                  <a:pt x="353480" y="169134"/>
                  <a:pt x="361626" y="177280"/>
                  <a:pt x="361626" y="187329"/>
                </a:cubicBezTo>
                <a:cubicBezTo>
                  <a:pt x="361626" y="197378"/>
                  <a:pt x="353480" y="205524"/>
                  <a:pt x="343431" y="205524"/>
                </a:cubicBezTo>
                <a:cubicBezTo>
                  <a:pt x="333382" y="205524"/>
                  <a:pt x="325236" y="197378"/>
                  <a:pt x="325236" y="187329"/>
                </a:cubicBezTo>
                <a:cubicBezTo>
                  <a:pt x="325236" y="177280"/>
                  <a:pt x="333382" y="169134"/>
                  <a:pt x="343431" y="169134"/>
                </a:cubicBezTo>
                <a:close/>
                <a:moveTo>
                  <a:pt x="235019" y="169134"/>
                </a:moveTo>
                <a:cubicBezTo>
                  <a:pt x="245068" y="169134"/>
                  <a:pt x="253214" y="177280"/>
                  <a:pt x="253214" y="187329"/>
                </a:cubicBezTo>
                <a:cubicBezTo>
                  <a:pt x="253214" y="197378"/>
                  <a:pt x="245068" y="205524"/>
                  <a:pt x="235019" y="205524"/>
                </a:cubicBezTo>
                <a:cubicBezTo>
                  <a:pt x="224970" y="205524"/>
                  <a:pt x="216824" y="197378"/>
                  <a:pt x="216824" y="187329"/>
                </a:cubicBezTo>
                <a:cubicBezTo>
                  <a:pt x="216824" y="177280"/>
                  <a:pt x="224970" y="169134"/>
                  <a:pt x="235019" y="169134"/>
                </a:cubicBezTo>
                <a:close/>
                <a:moveTo>
                  <a:pt x="126607" y="169134"/>
                </a:moveTo>
                <a:cubicBezTo>
                  <a:pt x="136656" y="169134"/>
                  <a:pt x="144802" y="177280"/>
                  <a:pt x="144802" y="187329"/>
                </a:cubicBezTo>
                <a:cubicBezTo>
                  <a:pt x="144802" y="197378"/>
                  <a:pt x="136656" y="205524"/>
                  <a:pt x="126607" y="205524"/>
                </a:cubicBezTo>
                <a:cubicBezTo>
                  <a:pt x="116558" y="205524"/>
                  <a:pt x="108412" y="197378"/>
                  <a:pt x="108412" y="187329"/>
                </a:cubicBezTo>
                <a:cubicBezTo>
                  <a:pt x="108412" y="177280"/>
                  <a:pt x="116558" y="169134"/>
                  <a:pt x="126607" y="169134"/>
                </a:cubicBezTo>
                <a:close/>
                <a:moveTo>
                  <a:pt x="18195" y="169134"/>
                </a:moveTo>
                <a:cubicBezTo>
                  <a:pt x="28244" y="169134"/>
                  <a:pt x="36390" y="177280"/>
                  <a:pt x="36390" y="187329"/>
                </a:cubicBezTo>
                <a:cubicBezTo>
                  <a:pt x="36390" y="197378"/>
                  <a:pt x="28244" y="205524"/>
                  <a:pt x="18195" y="205524"/>
                </a:cubicBezTo>
                <a:cubicBezTo>
                  <a:pt x="8146" y="205524"/>
                  <a:pt x="0" y="197378"/>
                  <a:pt x="0" y="187329"/>
                </a:cubicBezTo>
                <a:cubicBezTo>
                  <a:pt x="0" y="177280"/>
                  <a:pt x="8146" y="169134"/>
                  <a:pt x="18195" y="169134"/>
                </a:cubicBezTo>
                <a:close/>
                <a:moveTo>
                  <a:pt x="779279" y="84567"/>
                </a:moveTo>
                <a:cubicBezTo>
                  <a:pt x="789328" y="84567"/>
                  <a:pt x="797474" y="92713"/>
                  <a:pt x="797474" y="102762"/>
                </a:cubicBezTo>
                <a:cubicBezTo>
                  <a:pt x="797474" y="112811"/>
                  <a:pt x="789328" y="120957"/>
                  <a:pt x="779279" y="120957"/>
                </a:cubicBezTo>
                <a:cubicBezTo>
                  <a:pt x="769230" y="120957"/>
                  <a:pt x="761084" y="112811"/>
                  <a:pt x="761084" y="102762"/>
                </a:cubicBezTo>
                <a:cubicBezTo>
                  <a:pt x="761084" y="92713"/>
                  <a:pt x="769230" y="84567"/>
                  <a:pt x="779279" y="84567"/>
                </a:cubicBezTo>
                <a:close/>
                <a:moveTo>
                  <a:pt x="670867" y="84567"/>
                </a:moveTo>
                <a:cubicBezTo>
                  <a:pt x="680916" y="84567"/>
                  <a:pt x="689062" y="92713"/>
                  <a:pt x="689062" y="102762"/>
                </a:cubicBezTo>
                <a:cubicBezTo>
                  <a:pt x="689062" y="112811"/>
                  <a:pt x="680916" y="120957"/>
                  <a:pt x="670867" y="120957"/>
                </a:cubicBezTo>
                <a:cubicBezTo>
                  <a:pt x="660819" y="120957"/>
                  <a:pt x="652672" y="112811"/>
                  <a:pt x="652672" y="102762"/>
                </a:cubicBezTo>
                <a:cubicBezTo>
                  <a:pt x="652672" y="92713"/>
                  <a:pt x="660819" y="84567"/>
                  <a:pt x="670867" y="84567"/>
                </a:cubicBezTo>
                <a:close/>
                <a:moveTo>
                  <a:pt x="562455" y="84567"/>
                </a:moveTo>
                <a:cubicBezTo>
                  <a:pt x="572504" y="84567"/>
                  <a:pt x="580650" y="92713"/>
                  <a:pt x="580650" y="102762"/>
                </a:cubicBezTo>
                <a:cubicBezTo>
                  <a:pt x="580650" y="112811"/>
                  <a:pt x="572504" y="120957"/>
                  <a:pt x="562455" y="120957"/>
                </a:cubicBezTo>
                <a:cubicBezTo>
                  <a:pt x="552406" y="120957"/>
                  <a:pt x="544260" y="112811"/>
                  <a:pt x="544260" y="102762"/>
                </a:cubicBezTo>
                <a:cubicBezTo>
                  <a:pt x="544260" y="92713"/>
                  <a:pt x="552406" y="84567"/>
                  <a:pt x="562455" y="84567"/>
                </a:cubicBezTo>
                <a:close/>
                <a:moveTo>
                  <a:pt x="454043" y="84567"/>
                </a:moveTo>
                <a:cubicBezTo>
                  <a:pt x="464092" y="84567"/>
                  <a:pt x="472238" y="92713"/>
                  <a:pt x="472238" y="102762"/>
                </a:cubicBezTo>
                <a:cubicBezTo>
                  <a:pt x="472238" y="112811"/>
                  <a:pt x="464092" y="120957"/>
                  <a:pt x="454043" y="120957"/>
                </a:cubicBezTo>
                <a:cubicBezTo>
                  <a:pt x="443994" y="120957"/>
                  <a:pt x="435848" y="112811"/>
                  <a:pt x="435848" y="102762"/>
                </a:cubicBezTo>
                <a:cubicBezTo>
                  <a:pt x="435848" y="92713"/>
                  <a:pt x="443994" y="84567"/>
                  <a:pt x="454043" y="84567"/>
                </a:cubicBezTo>
                <a:close/>
                <a:moveTo>
                  <a:pt x="343431" y="84567"/>
                </a:moveTo>
                <a:cubicBezTo>
                  <a:pt x="353480" y="84567"/>
                  <a:pt x="361626" y="92713"/>
                  <a:pt x="361626" y="102762"/>
                </a:cubicBezTo>
                <a:cubicBezTo>
                  <a:pt x="361626" y="112811"/>
                  <a:pt x="353480" y="120957"/>
                  <a:pt x="343431" y="120957"/>
                </a:cubicBezTo>
                <a:cubicBezTo>
                  <a:pt x="333382" y="120957"/>
                  <a:pt x="325236" y="112811"/>
                  <a:pt x="325236" y="102762"/>
                </a:cubicBezTo>
                <a:cubicBezTo>
                  <a:pt x="325236" y="92713"/>
                  <a:pt x="333382" y="84567"/>
                  <a:pt x="343431" y="84567"/>
                </a:cubicBezTo>
                <a:close/>
                <a:moveTo>
                  <a:pt x="235019" y="84567"/>
                </a:moveTo>
                <a:cubicBezTo>
                  <a:pt x="245068" y="84567"/>
                  <a:pt x="253214" y="92713"/>
                  <a:pt x="253214" y="102762"/>
                </a:cubicBezTo>
                <a:cubicBezTo>
                  <a:pt x="253214" y="112811"/>
                  <a:pt x="245068" y="120957"/>
                  <a:pt x="235019" y="120957"/>
                </a:cubicBezTo>
                <a:cubicBezTo>
                  <a:pt x="224970" y="120957"/>
                  <a:pt x="216824" y="112811"/>
                  <a:pt x="216824" y="102762"/>
                </a:cubicBezTo>
                <a:cubicBezTo>
                  <a:pt x="216824" y="92713"/>
                  <a:pt x="224970" y="84567"/>
                  <a:pt x="235019" y="84567"/>
                </a:cubicBezTo>
                <a:close/>
                <a:moveTo>
                  <a:pt x="126607" y="84567"/>
                </a:moveTo>
                <a:cubicBezTo>
                  <a:pt x="136656" y="84567"/>
                  <a:pt x="144802" y="92713"/>
                  <a:pt x="144802" y="102762"/>
                </a:cubicBezTo>
                <a:cubicBezTo>
                  <a:pt x="144802" y="112811"/>
                  <a:pt x="136656" y="120957"/>
                  <a:pt x="126607" y="120957"/>
                </a:cubicBezTo>
                <a:cubicBezTo>
                  <a:pt x="116558" y="120957"/>
                  <a:pt x="108412" y="112811"/>
                  <a:pt x="108412" y="102762"/>
                </a:cubicBezTo>
                <a:cubicBezTo>
                  <a:pt x="108412" y="92713"/>
                  <a:pt x="116558" y="84567"/>
                  <a:pt x="126607" y="84567"/>
                </a:cubicBezTo>
                <a:close/>
                <a:moveTo>
                  <a:pt x="18195" y="84567"/>
                </a:moveTo>
                <a:cubicBezTo>
                  <a:pt x="28244" y="84567"/>
                  <a:pt x="36390" y="92713"/>
                  <a:pt x="36390" y="102762"/>
                </a:cubicBezTo>
                <a:cubicBezTo>
                  <a:pt x="36390" y="112811"/>
                  <a:pt x="28244" y="120957"/>
                  <a:pt x="18195" y="120957"/>
                </a:cubicBezTo>
                <a:cubicBezTo>
                  <a:pt x="8146" y="120957"/>
                  <a:pt x="0" y="112811"/>
                  <a:pt x="0" y="102762"/>
                </a:cubicBezTo>
                <a:cubicBezTo>
                  <a:pt x="0" y="92713"/>
                  <a:pt x="8146" y="84567"/>
                  <a:pt x="18195" y="84567"/>
                </a:cubicBezTo>
                <a:close/>
                <a:moveTo>
                  <a:pt x="779279" y="0"/>
                </a:moveTo>
                <a:cubicBezTo>
                  <a:pt x="789328" y="0"/>
                  <a:pt x="797474" y="8146"/>
                  <a:pt x="797474" y="18195"/>
                </a:cubicBezTo>
                <a:cubicBezTo>
                  <a:pt x="797474" y="28244"/>
                  <a:pt x="789328" y="36390"/>
                  <a:pt x="779279" y="36390"/>
                </a:cubicBezTo>
                <a:cubicBezTo>
                  <a:pt x="769230" y="36390"/>
                  <a:pt x="761084" y="28244"/>
                  <a:pt x="761084" y="18195"/>
                </a:cubicBezTo>
                <a:cubicBezTo>
                  <a:pt x="761084" y="8146"/>
                  <a:pt x="769230" y="0"/>
                  <a:pt x="779279" y="0"/>
                </a:cubicBezTo>
                <a:close/>
                <a:moveTo>
                  <a:pt x="670867" y="0"/>
                </a:moveTo>
                <a:cubicBezTo>
                  <a:pt x="680916" y="0"/>
                  <a:pt x="689062" y="8146"/>
                  <a:pt x="689062" y="18195"/>
                </a:cubicBezTo>
                <a:cubicBezTo>
                  <a:pt x="689062" y="28244"/>
                  <a:pt x="680916" y="36390"/>
                  <a:pt x="670867" y="36390"/>
                </a:cubicBezTo>
                <a:cubicBezTo>
                  <a:pt x="660819" y="36390"/>
                  <a:pt x="652672" y="28244"/>
                  <a:pt x="652672" y="18195"/>
                </a:cubicBezTo>
                <a:cubicBezTo>
                  <a:pt x="652672" y="8146"/>
                  <a:pt x="660819" y="0"/>
                  <a:pt x="670867" y="0"/>
                </a:cubicBezTo>
                <a:close/>
                <a:moveTo>
                  <a:pt x="562455" y="0"/>
                </a:moveTo>
                <a:cubicBezTo>
                  <a:pt x="572504" y="0"/>
                  <a:pt x="580650" y="8146"/>
                  <a:pt x="580650" y="18195"/>
                </a:cubicBezTo>
                <a:cubicBezTo>
                  <a:pt x="580650" y="28244"/>
                  <a:pt x="572504" y="36390"/>
                  <a:pt x="562455" y="36390"/>
                </a:cubicBezTo>
                <a:cubicBezTo>
                  <a:pt x="552406" y="36390"/>
                  <a:pt x="544260" y="28244"/>
                  <a:pt x="544260" y="18195"/>
                </a:cubicBezTo>
                <a:cubicBezTo>
                  <a:pt x="544260" y="8146"/>
                  <a:pt x="552406" y="0"/>
                  <a:pt x="562455" y="0"/>
                </a:cubicBezTo>
                <a:close/>
                <a:moveTo>
                  <a:pt x="454043" y="0"/>
                </a:moveTo>
                <a:cubicBezTo>
                  <a:pt x="464092" y="0"/>
                  <a:pt x="472238" y="8146"/>
                  <a:pt x="472238" y="18195"/>
                </a:cubicBezTo>
                <a:cubicBezTo>
                  <a:pt x="472238" y="28244"/>
                  <a:pt x="464092" y="36390"/>
                  <a:pt x="454043" y="36390"/>
                </a:cubicBezTo>
                <a:cubicBezTo>
                  <a:pt x="443994" y="36390"/>
                  <a:pt x="435848" y="28244"/>
                  <a:pt x="435848" y="18195"/>
                </a:cubicBezTo>
                <a:cubicBezTo>
                  <a:pt x="435848" y="8146"/>
                  <a:pt x="443994" y="0"/>
                  <a:pt x="454043" y="0"/>
                </a:cubicBezTo>
                <a:close/>
                <a:moveTo>
                  <a:pt x="343431" y="0"/>
                </a:moveTo>
                <a:cubicBezTo>
                  <a:pt x="353480" y="0"/>
                  <a:pt x="361626" y="8146"/>
                  <a:pt x="361626" y="18195"/>
                </a:cubicBezTo>
                <a:cubicBezTo>
                  <a:pt x="361626" y="28244"/>
                  <a:pt x="353480" y="36390"/>
                  <a:pt x="343431" y="36390"/>
                </a:cubicBezTo>
                <a:cubicBezTo>
                  <a:pt x="333382" y="36390"/>
                  <a:pt x="325236" y="28244"/>
                  <a:pt x="325236" y="18195"/>
                </a:cubicBezTo>
                <a:cubicBezTo>
                  <a:pt x="325236" y="8146"/>
                  <a:pt x="333382" y="0"/>
                  <a:pt x="343431" y="0"/>
                </a:cubicBezTo>
                <a:close/>
                <a:moveTo>
                  <a:pt x="235019" y="0"/>
                </a:moveTo>
                <a:cubicBezTo>
                  <a:pt x="245068" y="0"/>
                  <a:pt x="253214" y="8146"/>
                  <a:pt x="253214" y="18195"/>
                </a:cubicBezTo>
                <a:cubicBezTo>
                  <a:pt x="253214" y="28244"/>
                  <a:pt x="245068" y="36390"/>
                  <a:pt x="235019" y="36390"/>
                </a:cubicBezTo>
                <a:cubicBezTo>
                  <a:pt x="224970" y="36390"/>
                  <a:pt x="216824" y="28244"/>
                  <a:pt x="216824" y="18195"/>
                </a:cubicBezTo>
                <a:cubicBezTo>
                  <a:pt x="216824" y="8146"/>
                  <a:pt x="224970" y="0"/>
                  <a:pt x="235019" y="0"/>
                </a:cubicBezTo>
                <a:close/>
                <a:moveTo>
                  <a:pt x="126607" y="0"/>
                </a:moveTo>
                <a:cubicBezTo>
                  <a:pt x="136656" y="0"/>
                  <a:pt x="144802" y="8146"/>
                  <a:pt x="144802" y="18195"/>
                </a:cubicBezTo>
                <a:cubicBezTo>
                  <a:pt x="144802" y="28244"/>
                  <a:pt x="136656" y="36390"/>
                  <a:pt x="126607" y="36390"/>
                </a:cubicBezTo>
                <a:cubicBezTo>
                  <a:pt x="116558" y="36390"/>
                  <a:pt x="108412" y="28244"/>
                  <a:pt x="108412" y="18195"/>
                </a:cubicBezTo>
                <a:cubicBezTo>
                  <a:pt x="108412" y="8146"/>
                  <a:pt x="116558" y="0"/>
                  <a:pt x="126607" y="0"/>
                </a:cubicBezTo>
                <a:close/>
                <a:moveTo>
                  <a:pt x="18195" y="0"/>
                </a:moveTo>
                <a:cubicBezTo>
                  <a:pt x="28244" y="0"/>
                  <a:pt x="36390" y="8146"/>
                  <a:pt x="36390" y="18195"/>
                </a:cubicBezTo>
                <a:cubicBezTo>
                  <a:pt x="36390" y="28244"/>
                  <a:pt x="28244" y="36390"/>
                  <a:pt x="18195" y="36390"/>
                </a:cubicBezTo>
                <a:cubicBezTo>
                  <a:pt x="8146" y="36390"/>
                  <a:pt x="0" y="28244"/>
                  <a:pt x="0" y="18195"/>
                </a:cubicBezTo>
                <a:cubicBezTo>
                  <a:pt x="0" y="8146"/>
                  <a:pt x="8146" y="0"/>
                  <a:pt x="18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0"/>
            </p:custDataLst>
          </p:nvPr>
        </p:nvSpPr>
        <p:spPr>
          <a:xfrm>
            <a:off x="5363882" y="1365497"/>
            <a:ext cx="5735918" cy="2139650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1"/>
            </p:custDataLst>
          </p:nvPr>
        </p:nvSpPr>
        <p:spPr>
          <a:xfrm>
            <a:off x="5363882" y="3593650"/>
            <a:ext cx="5735918" cy="972000"/>
          </a:xfrm>
        </p:spPr>
        <p:txBody>
          <a:bodyPr wrap="square">
            <a:noAutofit/>
          </a:bodyPr>
          <a:lstStyle>
            <a:lvl1pPr marL="0" indent="0" algn="r">
              <a:lnSpc>
                <a:spcPct val="100000"/>
              </a:lnSpc>
              <a:buNone/>
              <a:defRPr sz="4800" b="1" cap="all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8215392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14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8219800" y="4688094"/>
            <a:ext cx="2880000" cy="504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E19D2-D737-4C4C-BF11-57455B8193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76025-1134-4ADD-9865-E9DE79C04B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4" Type="http://schemas.openxmlformats.org/officeDocument/2006/relationships/theme" Target="../theme/theme1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9.xml"/><Relationship Id="rId22" Type="http://schemas.openxmlformats.org/officeDocument/2006/relationships/theme" Target="../theme/theme3.xml"/><Relationship Id="rId21" Type="http://schemas.openxmlformats.org/officeDocument/2006/relationships/tags" Target="../tags/tag95.xml"/><Relationship Id="rId20" Type="http://schemas.openxmlformats.org/officeDocument/2006/relationships/tags" Target="../tags/tag94.xml"/><Relationship Id="rId2" Type="http://schemas.openxmlformats.org/officeDocument/2006/relationships/slideLayout" Target="../slideLayouts/slideLayout78.xml"/><Relationship Id="rId19" Type="http://schemas.openxmlformats.org/officeDocument/2006/relationships/tags" Target="../tags/tag93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microsoft.com/office/2007/relationships/hdphoto" Target="../media/image6.wdp"/><Relationship Id="rId14" Type="http://schemas.openxmlformats.org/officeDocument/2006/relationships/image" Target="../media/image5.png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A83E19D2-D737-4C4C-BF11-57455B81934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87F76025-1134-4ADD-9865-E9DE79C04B0A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1000">
                <a:schemeClr val="accent1">
                  <a:alpha val="2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4">
            <a:alphaModFix amt="4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6000" contrast="5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48"/>
          <a:stretch>
            <a:fillRect/>
          </a:stretch>
        </p:blipFill>
        <p:spPr>
          <a:xfrm flipH="1">
            <a:off x="4889500" y="388179"/>
            <a:ext cx="7302500" cy="6469821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24.png"/></Relationships>
</file>

<file path=ppt/slides/_rels/slide10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8.xml"/><Relationship Id="rId4" Type="http://schemas.openxmlformats.org/officeDocument/2006/relationships/image" Target="../media/image128.png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10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3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3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4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42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4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tags" Target="../tags/tag117.xml"/><Relationship Id="rId1" Type="http://schemas.openxmlformats.org/officeDocument/2006/relationships/image" Target="../media/image14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47.png"/></Relationships>
</file>

<file path=ppt/slides/_rels/slide1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image" Target="../media/image148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52.png"/><Relationship Id="rId1" Type="http://schemas.openxmlformats.org/officeDocument/2006/relationships/image" Target="../media/image15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5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1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image" Target="../media/image15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61.png"/><Relationship Id="rId1" Type="http://schemas.openxmlformats.org/officeDocument/2006/relationships/image" Target="../media/image160.png"/></Relationships>
</file>

<file path=ppt/slides/_rels/slide1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image" Target="../media/image147.png"/></Relationships>
</file>

<file path=ppt/slides/_rels/slide1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image" Target="../media/image164.png"/></Relationships>
</file>

<file path=ppt/slides/_rels/slide1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image" Target="../media/image167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70.png"/></Relationships>
</file>

<file path=ppt/slides/_rels/slide1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71.png"/><Relationship Id="rId2" Type="http://schemas.openxmlformats.org/officeDocument/2006/relationships/image" Target="../media/image162.png"/><Relationship Id="rId1" Type="http://schemas.openxmlformats.org/officeDocument/2006/relationships/image" Target="../media/image14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73.png"/><Relationship Id="rId1" Type="http://schemas.openxmlformats.org/officeDocument/2006/relationships/image" Target="../media/image172.png"/></Relationships>
</file>

<file path=ppt/slides/_rels/slide1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8.xml"/><Relationship Id="rId4" Type="http://schemas.openxmlformats.org/officeDocument/2006/relationships/image" Target="../media/image177.png"/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image" Target="../media/image17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7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21.png"/><Relationship Id="rId1" Type="http://schemas.openxmlformats.org/officeDocument/2006/relationships/tags" Target="../tags/tag9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3" Type="http://schemas.openxmlformats.org/officeDocument/2006/relationships/tags" Target="../tags/tag101.xml"/><Relationship Id="rId2" Type="http://schemas.openxmlformats.org/officeDocument/2006/relationships/image" Target="../media/image55.png"/><Relationship Id="rId1" Type="http://schemas.openxmlformats.org/officeDocument/2006/relationships/tags" Target="../tags/tag100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9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1.png"/><Relationship Id="rId1" Type="http://schemas.openxmlformats.org/officeDocument/2006/relationships/tags" Target="../tags/tag96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9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2.png"/><Relationship Id="rId1" Type="http://schemas.openxmlformats.org/officeDocument/2006/relationships/tags" Target="../tags/tag9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6.xml"/><Relationship Id="rId1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2.xml"/><Relationship Id="rId1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tags" Target="../tags/tag113.xml"/><Relationship Id="rId1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tags" Target="../tags/tag114.xml"/><Relationship Id="rId1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8.xml"/><Relationship Id="rId3" Type="http://schemas.openxmlformats.org/officeDocument/2006/relationships/tags" Target="../tags/tag115.xml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0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0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0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image" Target="../media/image14.png"/><Relationship Id="rId1" Type="http://schemas.openxmlformats.org/officeDocument/2006/relationships/tags" Target="../tags/tag9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09.png"/></Relationships>
</file>

<file path=ppt/slides/_rels/slide9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15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1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21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22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"/>
            <a:ext cx="121920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840990" y="1551940"/>
            <a:ext cx="86156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b="1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sym typeface="Arial" panose="020B0604020202020204"/>
              </a:rPr>
              <a:t>网上综合服务平台</a:t>
            </a:r>
            <a:endParaRPr lang="zh-CN" altLang="en-US" sz="6000" b="1" dirty="0">
              <a:solidFill>
                <a:schemeClr val="tx1"/>
              </a:solidFill>
              <a:latin typeface="方正正黑简体" panose="02000000000000000000" pitchFamily="2" charset="-122"/>
              <a:ea typeface="方正正黑简体" panose="02000000000000000000" pitchFamily="2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b="1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sym typeface="Arial" panose="020B0604020202020204"/>
              </a:rPr>
              <a:t>系统</a:t>
            </a:r>
            <a:r>
              <a:rPr lang="zh-CN" altLang="en-US" sz="5400" b="1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sym typeface="Arial" panose="020B0604020202020204"/>
              </a:rPr>
              <a:t>操作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正黑简体" panose="02000000000000000000" pitchFamily="2" charset="-122"/>
              <a:ea typeface="方正正黑简体" panose="02000000000000000000" pitchFamily="2" charset="-122"/>
              <a:sym typeface="Arial" panose="020B0604020202020204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5844540" y="5327015"/>
            <a:ext cx="2726055" cy="4222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589EF9"/>
              </a:gs>
              <a:gs pos="0">
                <a:srgbClr val="0F74F8"/>
              </a:gs>
            </a:gsLst>
            <a:lin ang="36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日期：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2025年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5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月</a:t>
            </a: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9" name="矩形: 圆角 18"/>
          <p:cNvSpPr/>
          <p:nvPr/>
        </p:nvSpPr>
        <p:spPr>
          <a:xfrm>
            <a:off x="5253990" y="4453255"/>
            <a:ext cx="3907155" cy="4222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589EF9"/>
              </a:gs>
              <a:gs pos="0">
                <a:srgbClr val="0F74F8"/>
              </a:gs>
            </a:gsLst>
            <a:lin ang="3600000" scaled="0"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沈阳师范大学财务处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015" y="2520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49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49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bldLvl="0" animBg="1"/>
      <p:bldP spid="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3103606" cy="547534"/>
            <a:chOff x="309716" y="295121"/>
            <a:chExt cx="3103606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25001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个人信息维护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55625" y="963295"/>
            <a:ext cx="11636375" cy="553720"/>
            <a:chOff x="580519" y="1452113"/>
            <a:chExt cx="12023350" cy="553778"/>
          </a:xfrm>
        </p:grpSpPr>
        <p:sp>
          <p:nvSpPr>
            <p:cNvPr id="14" name="矩形 13"/>
            <p:cNvSpPr/>
            <p:nvPr/>
          </p:nvSpPr>
          <p:spPr>
            <a:xfrm>
              <a:off x="1339247" y="1498170"/>
              <a:ext cx="11264622" cy="368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点击“联系方式”后面的“修改”按钮，可对个人手机号码和电子邮箱进行修改。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80519" y="1452113"/>
              <a:ext cx="665348" cy="553778"/>
              <a:chOff x="580519" y="1452113"/>
              <a:chExt cx="665348" cy="553778"/>
            </a:xfrm>
          </p:grpSpPr>
          <p:sp>
            <p:nvSpPr>
              <p:cNvPr id="16" name="矩形: 圆角 15"/>
              <p:cNvSpPr/>
              <p:nvPr/>
            </p:nvSpPr>
            <p:spPr>
              <a:xfrm rot="2700000">
                <a:off x="636304" y="1452113"/>
                <a:ext cx="553778" cy="553778"/>
              </a:xfrm>
              <a:prstGeom prst="round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80519" y="1482781"/>
                <a:ext cx="665348" cy="491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6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2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8172103" y="4379268"/>
            <a:ext cx="2543193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销售额较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2020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翻了一番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015" y="1737995"/>
            <a:ext cx="9784080" cy="4753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6315" y="1463675"/>
            <a:ext cx="10181590" cy="130492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方式二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: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导入采集信息。下载模板，点击“校外人员模板下载”,填写模板，红色为必填项，非红色信息可不填写。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(数字需要为文本格式，尾数不能保存成0000)</a:t>
            </a:r>
            <a:endParaRPr lang="zh-CN" altLang="en-US" sz="1800" b="1" dirty="0">
              <a:solidFill>
                <a:srgbClr val="0070C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solidFill>
                <a:srgbClr val="0070C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11849"/>
          <a:stretch>
            <a:fillRect/>
          </a:stretch>
        </p:blipFill>
        <p:spPr>
          <a:xfrm>
            <a:off x="996315" y="2834005"/>
            <a:ext cx="10182225" cy="3235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（三）校外人员信息采集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6315" y="1301750"/>
            <a:ext cx="1018159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方式二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: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导入采集信息。下载模板，点击“校外人员模板下载”,填写模板，红色为必填项，非红色信息可不填写。(数字需要为文本格式，尾数不能保存成0000)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（三）校外人员信息采集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12800" y="3332480"/>
            <a:ext cx="3528060" cy="29552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25470" y="6384290"/>
            <a:ext cx="5938520" cy="4711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marL="0" indent="0" algn="l">
              <a:buNone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注：中国国籍要录入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中国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，职业按职业名称录入。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" y="2282190"/>
            <a:ext cx="10084435" cy="81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730" y="3332480"/>
            <a:ext cx="4036695" cy="29552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825" y="3332480"/>
            <a:ext cx="3693160" cy="295529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16000" y="1301750"/>
            <a:ext cx="1015111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第一步：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点击“校外人员劳务申报发放录入-单”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,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点击“发放类型选择”，在弹框中选中本次发放劳务的发放类型，单击“填写申报表”。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3792" b="34986"/>
          <a:stretch>
            <a:fillRect/>
          </a:stretch>
        </p:blipFill>
        <p:spPr>
          <a:xfrm>
            <a:off x="1692275" y="4916805"/>
            <a:ext cx="4192270" cy="1528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65769" b="2814"/>
          <a:stretch>
            <a:fillRect/>
          </a:stretch>
        </p:blipFill>
        <p:spPr>
          <a:xfrm>
            <a:off x="1692275" y="2390775"/>
            <a:ext cx="4192270" cy="252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545" y="2391410"/>
            <a:ext cx="4643120" cy="405384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7745" y="1301750"/>
            <a:ext cx="10488295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第二步：经费项目选择。点击“经费选择”，在弹框中选中本次发放的劳务所需项目，单击“经费选择”。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5555" y="2575560"/>
            <a:ext cx="4830445" cy="29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2365" t="4644" r="2975" b="4282"/>
          <a:stretch>
            <a:fillRect/>
          </a:stretch>
        </p:blipFill>
        <p:spPr>
          <a:xfrm>
            <a:off x="6096000" y="2575560"/>
            <a:ext cx="4829175" cy="2981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1796" y="1161014"/>
            <a:ext cx="11303697" cy="1304056"/>
          </a:xfrm>
        </p:spPr>
        <p:txBody>
          <a:bodyPr>
            <a:normAutofit/>
          </a:bodyPr>
          <a:lstStyle/>
          <a:p>
            <a:pPr indent="0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第三步：人员明细填报，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信息采集成功后方可进行本步操作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(需要录入备注、经办人与联系电话信息)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。</a:t>
            </a:r>
            <a:endParaRPr lang="en-US" altLang="zh-CN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indent="0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方式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一：手动录入。点击“人员查询”按钮，在先前采集的人员信息中进行勾选即可，完成后填写职称、标准、课时</a:t>
            </a:r>
            <a:r>
              <a:rPr lang="zh-CN" altLang="en-US" sz="1800" b="1">
                <a:latin typeface="Arial" panose="020B0604020202020204"/>
                <a:ea typeface="微软雅黑" panose="020B0503020204020204" pitchFamily="34" charset="-122"/>
              </a:rPr>
              <a:t>、</a:t>
            </a:r>
            <a:r>
              <a:rPr lang="zh-CN" altLang="en-US" sz="1800" b="1" smtClean="0">
                <a:latin typeface="Arial" panose="020B0604020202020204"/>
                <a:ea typeface="微软雅黑" panose="020B0503020204020204" pitchFamily="34" charset="-122"/>
              </a:rPr>
              <a:t>经费。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340100" y="6175375"/>
            <a:ext cx="5994400" cy="5162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l"/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注：备注详细写明事项，比如课程指导咨询费。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510" y="2529840"/>
            <a:ext cx="11052175" cy="2986405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86788" y="1282663"/>
            <a:ext cx="10509250" cy="156273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注意：讲课费（课酬）处填报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实发</a:t>
            </a:r>
            <a:r>
              <a:rPr lang="zh-CN" altLang="en-US" sz="1800" b="1" dirty="0" smtClean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金额（税后金额）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需点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1次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试算税。例如：实发金额1000元，则填写1000元，然后点击试算税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，系统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自动计算应发金额为1050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元，</a:t>
            </a: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此时标准课时无需再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改</a:t>
            </a: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了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162" y="3557935"/>
            <a:ext cx="10390505" cy="31019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61" y="2254229"/>
            <a:ext cx="10390505" cy="1445895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5680" y="1301750"/>
            <a:ext cx="1050036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注意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：试算税只需点击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1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次，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若多次点击，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应发金额变为1112.5元, 所以试算税时一定不要多次点击试算税，否则会导致发放金额错误。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2454910"/>
            <a:ext cx="4421505" cy="29432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05" y="2454910"/>
            <a:ext cx="4555490" cy="29432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130" y="1301750"/>
            <a:ext cx="1035558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方式二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: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批量导入。点击“校外模板导出”下载模板，不同发放类型模板不同，建议每次导出最新模板使用。根据模板填写后，点击“导入”即可。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9085" y="2411730"/>
            <a:ext cx="8980170" cy="3693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2025" y="1200785"/>
            <a:ext cx="10109200" cy="4873625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第四步：保存。点击“保存”按钮，单据可以保存，可以进行后续修改操作。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2660" y="1790065"/>
            <a:ext cx="10108565" cy="46761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2025" y="1301750"/>
            <a:ext cx="1010920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第五步：点击“获取审批流程”按钮，选中审核（验收人）级次，点更换审批人，输入一个在职人员工资号，锁定他做为审核人。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913130" y="2363470"/>
            <a:ext cx="10275570" cy="34124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328" y="2737423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叁</a:t>
              </a:r>
              <a:endPara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5012855" y="2434823"/>
            <a:ext cx="4505528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dirty="0">
                <a:solidFill>
                  <a:schemeClr val="tx1"/>
                </a:solidFill>
                <a:sym typeface="Arial" panose="020B0604020202020204"/>
              </a:rPr>
              <a:t>财务信息查询系统功能介绍</a:t>
            </a:r>
            <a:endParaRPr lang="zh-CN" altLang="en-US" sz="5400" dirty="0">
              <a:solidFill>
                <a:schemeClr val="tx1"/>
              </a:solidFill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2025" y="1301750"/>
            <a:ext cx="10109200" cy="4873625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第六步：上传附件。在弹出界面上传附件后点击“提交审批”，提交后不可修改。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0065" y="2040255"/>
            <a:ext cx="6071235" cy="3733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（四）校外人员劳务费发放录入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6475" y="1301750"/>
            <a:ext cx="10489565" cy="487362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第七步：查看已提交单据。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点击“校外人员劳务申报”下的“校外人员劳务申报发放管理-单”。点击“查看”可查看审批状态；点击“更多操作”，可进行删除、打印等操作。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475" y="2440305"/>
            <a:ext cx="10489565" cy="3144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（五）校外人员劳务费查询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328" y="2773159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dirty="0">
                  <a:sym typeface="Arial" panose="020B0604020202020204"/>
                </a:rPr>
                <a:t>捌</a:t>
              </a:r>
              <a:endParaRPr lang="zh-CN" altLang="en-US" sz="5400" dirty="0"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4977130" y="2640965"/>
            <a:ext cx="516509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400" dirty="0">
                <a:solidFill>
                  <a:schemeClr val="tx1"/>
                </a:solidFill>
                <a:sym typeface="+mn-ea"/>
              </a:rPr>
              <a:t>审批系统操作</a:t>
            </a:r>
            <a:endParaRPr lang="zh-CN" altLang="zh-CN" sz="5400" dirty="0">
              <a:solidFill>
                <a:schemeClr val="tx1"/>
              </a:solidFill>
              <a:sym typeface="+mn-ea"/>
            </a:endParaRPr>
          </a:p>
          <a:p>
            <a:r>
              <a:rPr lang="zh-CN" altLang="zh-CN" sz="5400" dirty="0">
                <a:solidFill>
                  <a:schemeClr val="tx1"/>
                </a:solidFill>
                <a:sym typeface="+mn-ea"/>
              </a:rPr>
              <a:t>流程</a:t>
            </a:r>
            <a:endParaRPr lang="zh-CN" altLang="zh-CN" sz="540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294765" y="1156335"/>
            <a:ext cx="10697845" cy="5133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800" kern="100" spc="-30" dirty="0">
                <a:effectLst/>
                <a:latin typeface="+mj-lt"/>
                <a:ea typeface="+mj-lt"/>
                <a:cs typeface="+mj-lt"/>
              </a:rPr>
              <a:t>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通过搜索“沈阳师范大学财务处”公众号关注公众号。</a:t>
            </a:r>
            <a:endParaRPr lang="en-US" altLang="zh-CN" sz="1800" b="1" kern="100" spc="-30" dirty="0">
              <a:effectLst/>
              <a:latin typeface="+mj-lt"/>
              <a:ea typeface="+mj-lt"/>
              <a:cs typeface="+mj-lt"/>
            </a:endParaRPr>
          </a:p>
          <a:p>
            <a:pPr marL="0" indent="0">
              <a:buNone/>
            </a:pPr>
            <a:endParaRPr lang="en-US" altLang="zh-CN" sz="1800" kern="100" spc="-30" dirty="0">
              <a:ea typeface="仿宋" panose="02010609060101010101" pitchFamily="49" charset="-122"/>
            </a:endParaRPr>
          </a:p>
          <a:p>
            <a:endParaRPr lang="en-US" altLang="zh-CN" sz="1800" kern="100" spc="-30" dirty="0">
              <a:ea typeface="仿宋" panose="02010609060101010101" pitchFamily="49" charset="-122"/>
            </a:endParaRPr>
          </a:p>
          <a:p>
            <a:endParaRPr lang="en-US" altLang="zh-CN" sz="1800" kern="100" spc="-30" dirty="0">
              <a:ea typeface="仿宋" panose="02010609060101010101" pitchFamily="49" charset="-122"/>
            </a:endParaRPr>
          </a:p>
          <a:p>
            <a:endParaRPr lang="en-US" altLang="zh-CN" sz="1800" kern="100" spc="-30" dirty="0">
              <a:ea typeface="仿宋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1860" y="2122805"/>
            <a:ext cx="8018780" cy="38138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2" name="组合 11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3" name="泪滴形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（一）手机端操作说明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6" name="组合 5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889376" y="1673762"/>
              <a:ext cx="68103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01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90446" y="2315962"/>
            <a:ext cx="3949639" cy="41820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200150" y="988060"/>
            <a:ext cx="992314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身份验证。关注公众号后，点击教工业务，进行身份验证。账号为教工号 ，密码为网查系统密码。如无修改网查系统密码，默认密码为身份证后六位或者000000。</a:t>
            </a:r>
            <a:endParaRPr lang="zh-CN" altLang="en-US" sz="1800" b="1" kern="100" spc="-30" dirty="0">
              <a:solidFill>
                <a:schemeClr val="tx1"/>
              </a:solidFill>
              <a:effectLst/>
              <a:latin typeface="Arial" panose="020B0604020202020204"/>
              <a:ea typeface="微软雅黑" panose="020B0503020204020204" pitchFamily="34" charset="-122"/>
              <a:cs typeface="+mj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386" r="1205"/>
          <a:stretch>
            <a:fillRect/>
          </a:stretch>
        </p:blipFill>
        <p:spPr>
          <a:xfrm>
            <a:off x="1799304" y="2315962"/>
            <a:ext cx="3858178" cy="41820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2" name="组合 11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3" name="泪滴形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 （一）手机端操作说明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6" name="组合 5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34135" y="988060"/>
            <a:ext cx="10022205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单据审批。收到有待审批单据提醒后，依次点击“教工业务“、“审批平台”，进入审批系统进行单据审批。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2" name="组合 11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3" name="泪滴形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（一）手机端操作说明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6" name="组合 5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03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07" y="1699260"/>
            <a:ext cx="2648809" cy="4734234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08834" y="988060"/>
            <a:ext cx="10424694" cy="1383481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选择一条单据，点击审批，查看基本信息及附件信息，通过“通过”和“驳回”选项进行审批。输入审批意见，如“同意”或“不同意”，不同意需写明原因。然后点击“点击盖章”按钮，签章密码为身份证后六位，签章后审批完成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 descr="微信图片_20240801135224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8105" y="2646770"/>
            <a:ext cx="2433412" cy="3646713"/>
          </a:xfrm>
          <a:prstGeom prst="rect">
            <a:avLst/>
          </a:prstGeom>
        </p:spPr>
      </p:pic>
      <p:pic>
        <p:nvPicPr>
          <p:cNvPr id="5" name="图片 4" descr="微信图片_20240801143554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785" y="2646771"/>
            <a:ext cx="2433412" cy="3646712"/>
          </a:xfrm>
          <a:prstGeom prst="rect">
            <a:avLst/>
          </a:prstGeom>
        </p:spPr>
      </p:pic>
      <p:pic>
        <p:nvPicPr>
          <p:cNvPr id="6" name="图片 5" descr="微信图片_20240801143557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510" y="2646770"/>
            <a:ext cx="2433412" cy="364671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（一）手机端操作说明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19" name="组合 18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21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2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48105" y="1075690"/>
            <a:ext cx="10424795" cy="711200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批量审批：选择多笔待审批业务，点击上方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批量审批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，浏览基本信息及附件，如遇某笔单据不同意时，取消该笔报销流水号后的勾选，可继续审批其余报销。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（一）手机端操作说明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19" name="组合 18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21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2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05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6805" y="1779905"/>
            <a:ext cx="2839085" cy="4972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755775"/>
            <a:ext cx="3096895" cy="4996815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1317625" y="988060"/>
            <a:ext cx="9860280" cy="4873625"/>
          </a:xfrm>
        </p:spPr>
        <p:txBody>
          <a:bodyPr/>
          <a:lstStyle/>
          <a:p>
            <a:pPr indent="0" algn="just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审批人收到微信公众号通知后，也可以进入网页端的审批系统进行审批。登录财务网上办公平台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http://cwcxt.synu.edu.cn/dlpt/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。用户名为教工号，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密码为财务网站查询密码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。如无修改网查系统密码，默认密码为身份证后六位或者000000。</a:t>
            </a:r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（二）网页版操作说明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1526824" y="2590413"/>
            <a:chExt cx="1054551" cy="1054551"/>
          </a:xfrm>
        </p:grpSpPr>
        <p:sp>
          <p:nvSpPr>
            <p:cNvPr id="18" name="椭圆 9"/>
            <p:cNvSpPr/>
            <p:nvPr/>
          </p:nvSpPr>
          <p:spPr>
            <a:xfrm>
              <a:off x="1526824" y="2590413"/>
              <a:ext cx="1054551" cy="1054551"/>
            </a:xfrm>
            <a:prstGeom prst="round2DiagRect">
              <a:avLst/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1656454" y="2720043"/>
              <a:ext cx="795290" cy="7952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25132" y="1112837"/>
            <a:ext cx="681355" cy="461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01</a:t>
            </a:r>
            <a:endParaRPr lang="zh-CN" altLang="en-US" sz="2000" b="1" dirty="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0995" y="2108835"/>
            <a:ext cx="9273540" cy="456946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06170" y="1163320"/>
            <a:ext cx="10467975" cy="53594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      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登录系统后点击“网上审批系统”进行审批。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（二）网页版操作说明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6" name="组合 5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5795" y="1762125"/>
            <a:ext cx="8359775" cy="49193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6826190" cy="547534"/>
            <a:chOff x="309716" y="295121"/>
            <a:chExt cx="682619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6222713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财务信息查询系统功能介绍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913130" y="970915"/>
            <a:ext cx="1068260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点击“财务信息查询系统”，进入如下界面，可查询本人工资收入情况和所有项目的收支、余额、报销明细等信息。</a:t>
            </a:r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350" y="2033905"/>
            <a:ext cx="10079990" cy="4566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25880" y="988060"/>
            <a:ext cx="1002919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选择待审批业务，点击审批。页面上显示报销的基本信息，以及上传的附件信息，可通过“预览”或“下载”查看附件信息。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5795" y="2125345"/>
            <a:ext cx="7927975" cy="177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795" y="3904615"/>
            <a:ext cx="7927975" cy="2631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（二）网页版操作说明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6" name="组合 5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03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5" y="988060"/>
            <a:ext cx="973709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点击通过或驳回，输入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签章密码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（密码为身份证后六位，也可以右上角选项中修改签章密码）。如为驳回，需填写驳回意见。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2509520"/>
            <a:ext cx="6885305" cy="302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261"/>
          <a:stretch>
            <a:fillRect/>
          </a:stretch>
        </p:blipFill>
        <p:spPr>
          <a:xfrm>
            <a:off x="7771765" y="1805305"/>
            <a:ext cx="3623945" cy="208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821430"/>
            <a:ext cx="3623310" cy="223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（二）网页版操作说明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5" y="988060"/>
            <a:ext cx="9737090" cy="67754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批量审批方法：选择多笔待审批业务，点击上方“批量审批”，浏览基本信息及附件，如遇某笔单据不同意时，取消该笔报销流水号后的勾选，可继续审批其余报销。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（二）网页版操作说明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05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3665" y="1665605"/>
            <a:ext cx="9578975" cy="2089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665" y="3755390"/>
            <a:ext cx="9578975" cy="2992755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74650" y="1018191"/>
            <a:ext cx="9737090" cy="711200"/>
          </a:xfrm>
        </p:spPr>
        <p:txBody>
          <a:bodyPr>
            <a:normAutofit lnSpcReduction="10000"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通过沈阳师范大学财务处公众号进入教工业务平台，点击“审批平台”，点击右上角“我的”，点击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“修改个人信息” 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 smtClean="0">
                  <a:solidFill>
                    <a:srgbClr val="267B8B"/>
                  </a:solidFill>
                  <a:sym typeface="+mn-ea"/>
                </a:rPr>
                <a:t>（三）修改签章图片  手机端操作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01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10" y="1917700"/>
            <a:ext cx="2405380" cy="47231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52" y="1917391"/>
            <a:ext cx="2450352" cy="47342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125" y="1917700"/>
            <a:ext cx="2437130" cy="4733925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4" y="988060"/>
            <a:ext cx="9987219" cy="1224198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进入个人信息修改界面后，点击“切换图片”，进行签章信息采集</a:t>
            </a:r>
            <a:r>
              <a:rPr lang="zh-CN" altLang="en-US" sz="1800" b="1" dirty="0" smtClean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（推荐采集）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，此处可进行签名或上传电子签名照，采集成功后点击下方“修改”，即显示修改成功。</a:t>
            </a:r>
            <a:endParaRPr lang="en-US" altLang="zh-CN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电子签名照制作方法：在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word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中插入图片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签名，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依次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进行大小剪裁、色彩选黑白，将图片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另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存后重新插入，选择文字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环绕浮于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上方，设置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透明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色，将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签名照复制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出来即可形成电子版签名。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 smtClean="0">
                  <a:solidFill>
                    <a:srgbClr val="267B8B"/>
                  </a:solidFill>
                  <a:sym typeface="+mn-ea"/>
                </a:rPr>
                <a:t>（三）修改签章图片  手机端操作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10" y="2259330"/>
            <a:ext cx="2186305" cy="43865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55" y="2259330"/>
            <a:ext cx="2174240" cy="43865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40" y="2259330"/>
            <a:ext cx="2126615" cy="4385945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4" y="988060"/>
            <a:ext cx="9987219" cy="911531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在网上综合服务平台界面选择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网上审批系统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，点击右上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选项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，下拉列表中选择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修改个人信息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，选择需要上传的图片，点击修改即修改成功。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 smtClean="0">
                  <a:solidFill>
                    <a:srgbClr val="267B8B"/>
                  </a:solidFill>
                  <a:sym typeface="+mn-ea"/>
                </a:rPr>
                <a:t>（三）修改签章图片  电脑端操作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72046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03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0825" y="1699260"/>
            <a:ext cx="4752975" cy="32658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65" y="4964430"/>
            <a:ext cx="9957435" cy="17640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730" y="1699260"/>
            <a:ext cx="5204460" cy="350139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4" y="988060"/>
            <a:ext cx="9987219" cy="911531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签名样例采集：为规范学校财务报销审批签署流程，请及时进行财务负责人签名样例采集，以便后续文件签署核对，样例格式如下图所示：财务负责人处进行打印，手写签名样例处进行手签，加盖单位公章，一式两份，财务处留存一份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 smtClean="0">
                  <a:solidFill>
                    <a:srgbClr val="267B8B"/>
                  </a:solidFill>
                  <a:sym typeface="+mn-ea"/>
                </a:rPr>
                <a:t>（三）修改签章图片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72046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45" y="1899285"/>
            <a:ext cx="3883025" cy="481711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5" y="988060"/>
            <a:ext cx="9737090" cy="109664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通过沈阳师范大学财务处公众号进入教工业务平台，点击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审批平台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，点击右上角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我的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，点击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修改签章密码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，依次输入旧密码、新密码（长度至少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6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位，字母加数字组合），点击确认修改，显示成功即完成签章密码修改工作。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 smtClean="0">
                  <a:solidFill>
                    <a:srgbClr val="267B8B"/>
                  </a:solidFill>
                  <a:sym typeface="+mn-ea"/>
                </a:rPr>
                <a:t>（四）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修改签章密码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手机端操作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76293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01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87" y="2123766"/>
            <a:ext cx="2322746" cy="459559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60" y="2124075"/>
            <a:ext cx="2450465" cy="45961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110" y="2084705"/>
            <a:ext cx="2176145" cy="46355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7455" y="988060"/>
            <a:ext cx="10079355" cy="109664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在网上综合服务平台界面选择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网上审批系统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，点击右上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选项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，下拉列表中选择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修改签章密码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sz="1800" b="1" dirty="0" smtClean="0">
                <a:latin typeface="Arial" panose="020B0604020202020204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分别输入当前密码、新密码（长度至少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6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位，字母加数字组合），点击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修改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，显示成功，即完成签章密码修改工作。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审批系统操作流程    </a:t>
              </a:r>
              <a:r>
                <a:rPr lang="zh-CN" altLang="en-US" dirty="0" smtClean="0">
                  <a:solidFill>
                    <a:srgbClr val="267B8B"/>
                  </a:solidFill>
                  <a:sym typeface="+mn-ea"/>
                </a:rPr>
                <a:t>（四）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修改签章密码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电脑端操作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10" y="988060"/>
            <a:ext cx="711200" cy="711200"/>
            <a:chOff x="874296" y="1562679"/>
            <a:chExt cx="711198" cy="711198"/>
          </a:xfrm>
        </p:grpSpPr>
        <p:grpSp>
          <p:nvGrpSpPr>
            <p:cNvPr id="7" name="组合 6"/>
            <p:cNvGrpSpPr/>
            <p:nvPr/>
          </p:nvGrpSpPr>
          <p:grpSpPr>
            <a:xfrm>
              <a:off x="874296" y="1562679"/>
              <a:ext cx="711198" cy="711198"/>
              <a:chOff x="1526824" y="2590413"/>
              <a:chExt cx="1054551" cy="1054551"/>
            </a:xfrm>
          </p:grpSpPr>
          <p:sp>
            <p:nvSpPr>
              <p:cNvPr id="18" name="椭圆 9"/>
              <p:cNvSpPr/>
              <p:nvPr/>
            </p:nvSpPr>
            <p:spPr>
              <a:xfrm>
                <a:off x="1526824" y="2590413"/>
                <a:ext cx="1054551" cy="1054551"/>
              </a:xfrm>
              <a:prstGeom prst="round2Diag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9" name="椭圆 9"/>
              <p:cNvSpPr/>
              <p:nvPr/>
            </p:nvSpPr>
            <p:spPr>
              <a:xfrm>
                <a:off x="1656454" y="2720043"/>
                <a:ext cx="795290" cy="7952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89376" y="1688091"/>
              <a:ext cx="681037" cy="46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  <a:endParaRPr lang="zh-CN" altLang="en-US" sz="20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2646045"/>
            <a:ext cx="3833495" cy="30613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60" y="2646045"/>
            <a:ext cx="6597650" cy="306197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flipH="1">
            <a:off x="1403985" y="1109345"/>
            <a:ext cx="47625" cy="831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7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网报咨询方式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1" name="内容占位符 2"/>
          <p:cNvSpPr txBox="1"/>
          <p:nvPr/>
        </p:nvSpPr>
        <p:spPr>
          <a:xfrm>
            <a:off x="1227455" y="988060"/>
            <a:ext cx="9737090" cy="109664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财务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网上报销相关操作指南可通过财务处网站、财务处公众号、操作微视频、企业微信网报答疑群、综合服务平台系统操作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PPT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等多途径进行了解，过程中如有任何疑问可随时咨询财务处，咨询电话：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86592990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、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86594433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、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86594438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。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165" y="2065655"/>
            <a:ext cx="3248025" cy="4514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860" y="2075180"/>
            <a:ext cx="3238500" cy="4505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455" y="2084705"/>
            <a:ext cx="327660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1160760" cy="547534"/>
            <a:chOff x="309716" y="295121"/>
            <a:chExt cx="1116076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55751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财务信息查询系统功能介绍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   查看报销单据图片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5362" y="1075402"/>
            <a:ext cx="11118374" cy="536350"/>
            <a:chOff x="889377" y="1650103"/>
            <a:chExt cx="11118374" cy="536350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273030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89377" y="1650103"/>
              <a:ext cx="681037" cy="536350"/>
              <a:chOff x="889377" y="1650103"/>
              <a:chExt cx="681037" cy="536350"/>
            </a:xfrm>
          </p:grpSpPr>
          <p:sp>
            <p:nvSpPr>
              <p:cNvPr id="19" name="椭圆 9"/>
              <p:cNvSpPr/>
              <p:nvPr/>
            </p:nvSpPr>
            <p:spPr>
              <a:xfrm>
                <a:off x="961720" y="1650103"/>
                <a:ext cx="536350" cy="53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13130" y="1035685"/>
            <a:ext cx="1025779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在财务信息查询系统界面，找到要查询的项目，点击“收支”按钮调出明细账。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-21474826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780" y="1722120"/>
            <a:ext cx="10137140" cy="4604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44228" y="2106081"/>
            <a:ext cx="6032717" cy="44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THANKS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76170" y="2562280"/>
            <a:ext cx="6432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1">
                <a:solidFill>
                  <a:schemeClr val="tx1">
                    <a:lumMod val="65000"/>
                    <a:lumOff val="35000"/>
                  </a:scheme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</a:lstStyle>
          <a:p>
            <a:r>
              <a:rPr lang="zh-CN" altLang="en-US" dirty="0">
                <a:sym typeface="Arial" panose="020B0604020202020204"/>
              </a:rPr>
              <a:t>感谢您的观看</a:t>
            </a:r>
            <a:endParaRPr lang="zh-CN" altLang="en-US" dirty="0">
              <a:sym typeface="Arial" panose="020B0604020202020204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4746127" y="4318853"/>
            <a:ext cx="2699745" cy="42236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589EF9"/>
              </a:gs>
              <a:gs pos="0">
                <a:srgbClr val="0F74F8"/>
              </a:gs>
            </a:gsLst>
            <a:lin ang="3600000" scaled="0"/>
          </a:gradFill>
          <a:ln w="25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lvl="0" algn="ctr">
              <a:defRPr/>
            </a:pPr>
            <a:r>
              <a:rPr lang="zh-CN" altLang="en-US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沈阳师范大学财务处</a:t>
            </a:r>
            <a:endParaRPr lang="zh-CN" altLang="en-US" b="1" kern="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8392333" y="4318853"/>
            <a:ext cx="2384612" cy="42236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589EF9"/>
              </a:gs>
              <a:gs pos="0">
                <a:srgbClr val="0F74F8"/>
              </a:gs>
            </a:gsLst>
            <a:lin ang="36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日期：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2025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年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5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月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1160760" cy="547534"/>
            <a:chOff x="309716" y="295121"/>
            <a:chExt cx="1116076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55751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财务信息查询系统功能介绍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   查看报销单据图片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5362" y="1075402"/>
            <a:ext cx="11118374" cy="536350"/>
            <a:chOff x="889377" y="1650103"/>
            <a:chExt cx="11118374" cy="536350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273030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89377" y="1650103"/>
              <a:ext cx="681037" cy="536350"/>
              <a:chOff x="889377" y="1650103"/>
              <a:chExt cx="681037" cy="536350"/>
            </a:xfrm>
          </p:grpSpPr>
          <p:sp>
            <p:nvSpPr>
              <p:cNvPr id="19" name="椭圆 9"/>
              <p:cNvSpPr/>
              <p:nvPr/>
            </p:nvSpPr>
            <p:spPr>
              <a:xfrm>
                <a:off x="961720" y="1650103"/>
                <a:ext cx="536350" cy="53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13130" y="1035685"/>
            <a:ext cx="69532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选择需要查看的凭证编号，点击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凭证预览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-21474826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780" y="1945005"/>
            <a:ext cx="10056495" cy="41332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1160760" cy="547534"/>
            <a:chOff x="309716" y="295121"/>
            <a:chExt cx="1116076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55751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   查看报销单据图片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5362" y="1075402"/>
            <a:ext cx="11118374" cy="536350"/>
            <a:chOff x="889377" y="1650103"/>
            <a:chExt cx="11118374" cy="536350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273030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89377" y="1650103"/>
              <a:ext cx="681037" cy="536350"/>
              <a:chOff x="889377" y="1650103"/>
              <a:chExt cx="681037" cy="536350"/>
            </a:xfrm>
          </p:grpSpPr>
          <p:sp>
            <p:nvSpPr>
              <p:cNvPr id="19" name="椭圆 9"/>
              <p:cNvSpPr/>
              <p:nvPr/>
            </p:nvSpPr>
            <p:spPr>
              <a:xfrm>
                <a:off x="961720" y="1650103"/>
                <a:ext cx="536350" cy="53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13130" y="1035685"/>
            <a:ext cx="932243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可预览到该张凭证的原始单据扫描件。如需下载凭证影像，点击【下载】即可。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-21474826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780" y="1691640"/>
            <a:ext cx="10022840" cy="48806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328" y="2789078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肆</a:t>
              </a:r>
              <a:endPara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4976996" y="2477982"/>
            <a:ext cx="4505528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dirty="0">
                <a:solidFill>
                  <a:schemeClr val="tx1"/>
                </a:solidFill>
                <a:sym typeface="Arial" panose="020B0604020202020204"/>
              </a:rPr>
              <a:t>日常报销业务</a:t>
            </a:r>
            <a:endParaRPr lang="en-US" altLang="zh-CN" sz="5400" dirty="0">
              <a:solidFill>
                <a:schemeClr val="tx1"/>
              </a:solidFill>
              <a:sym typeface="Arial" panose="020B0604020202020204"/>
            </a:endParaRPr>
          </a:p>
          <a:p>
            <a:r>
              <a:rPr lang="zh-CN" altLang="en-US" sz="5400" dirty="0">
                <a:solidFill>
                  <a:schemeClr val="tx1"/>
                </a:solidFill>
                <a:sym typeface="Arial" panose="020B0604020202020204"/>
              </a:rPr>
              <a:t>操作流程</a:t>
            </a:r>
            <a:endParaRPr lang="zh-CN" altLang="en-US" sz="5400" dirty="0">
              <a:solidFill>
                <a:schemeClr val="tx1"/>
              </a:solidFill>
              <a:sym typeface="Arial" panose="020B0604020202020204"/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458325" cy="965200"/>
            <a:chOff x="309716" y="295121"/>
            <a:chExt cx="945832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885507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sz="2800" dirty="0">
                  <a:solidFill>
                    <a:srgbClr val="267B8B"/>
                  </a:solidFill>
                  <a:sym typeface="+mn-ea"/>
                </a:rPr>
                <a:t>（一）项目授权</a:t>
              </a:r>
              <a:endParaRPr lang="zh-CN" altLang="en-US" sz="2800" dirty="0">
                <a:solidFill>
                  <a:srgbClr val="7FA4AE"/>
                </a:solidFill>
                <a:sym typeface="+mn-ea"/>
              </a:endParaRPr>
            </a:p>
            <a:p>
              <a:endParaRPr lang="zh-CN" altLang="en-US" sz="2800" dirty="0">
                <a:solidFill>
                  <a:srgbClr val="7FA4AE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890885" cy="1039495"/>
            <a:chOff x="874296" y="1562679"/>
            <a:chExt cx="10890885" cy="1039495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030460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项目负责人登录财务网上办公平台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http://cwcxt.synu.edu.cn/dlpt/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，项目负责人点击“项目授权管理”，进行项目授权操作。（用户名为职工号，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密码为财务网站查询密码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，如果未修改过，初始密码为身份证后六位）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2235" y="2154555"/>
            <a:ext cx="9477375" cy="4417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892155" cy="965200"/>
            <a:chOff x="309716" y="295121"/>
            <a:chExt cx="1089215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28890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（一）项目授权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单项项目授权</a:t>
              </a:r>
              <a:endParaRPr lang="zh-CN" altLang="en-US" dirty="0">
                <a:solidFill>
                  <a:srgbClr val="7FA4AE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980420" cy="1039495"/>
            <a:chOff x="874296" y="1562679"/>
            <a:chExt cx="10980420" cy="1039495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119995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点击“项目授权”，在授权系统列表中选择“报销系统”、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查询系统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或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申报系统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后，挑选经办人所需项目，在授权使用前面打勾，填写截止时间和授权金额，并输入被授权人工号/学号，点击“授权”。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6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3145" y="2134235"/>
            <a:ext cx="10269855" cy="435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892155" cy="965200"/>
            <a:chOff x="309716" y="295121"/>
            <a:chExt cx="1089215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28890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（一）项目授权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批量项目授权</a:t>
              </a:r>
              <a:endParaRPr lang="zh-CN" altLang="en-US" dirty="0">
                <a:solidFill>
                  <a:srgbClr val="7FA4AE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980420" cy="1039495"/>
            <a:chOff x="874296" y="1562679"/>
            <a:chExt cx="10980420" cy="1039495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119995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点击“批量授权”，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在授权系统列表中选择“报销系统”、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查询系统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或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申报系统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后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，选中多个经办人所需项目，在授权使用前面打勾，并输入被授权人工号/学号（可点击插入按钮增加被授权人）、授权截止日期，点击“授权”。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635" y="2169160"/>
            <a:ext cx="9931400" cy="442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旭日形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700"/>
            <a:ext cx="12192000" cy="6858000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840663" y="270066"/>
            <a:ext cx="1351362" cy="1597182"/>
            <a:chOff x="2229579" y="1504952"/>
            <a:chExt cx="1351362" cy="1597182"/>
          </a:xfrm>
        </p:grpSpPr>
        <p:grpSp>
          <p:nvGrpSpPr>
            <p:cNvPr id="40" name="组合 39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44" name="椭圆 43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43" name="文本框 42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2229579" y="2656999"/>
              <a:ext cx="1351280" cy="445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300" b="1" i="0" u="none" strike="noStrike" kern="0" cap="none" spc="0" normalizeH="0" baseline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系统登录</a:t>
              </a:r>
              <a:endParaRPr kumimoji="0" lang="zh-CN" altLang="en-US" sz="2300" b="1" i="0" u="none" strike="noStrike" kern="0" cap="none" spc="0" normalizeH="0" baseline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11636" y="1889642"/>
            <a:ext cx="2034381" cy="1693374"/>
            <a:chOff x="1546560" y="1504952"/>
            <a:chExt cx="2034381" cy="1693374"/>
          </a:xfrm>
        </p:grpSpPr>
        <p:grpSp>
          <p:nvGrpSpPr>
            <p:cNvPr id="47" name="组合 46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51" name="椭圆 50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50" name="文本框 49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48" name="矩形 47"/>
            <p:cNvSpPr/>
            <p:nvPr/>
          </p:nvSpPr>
          <p:spPr>
            <a:xfrm>
              <a:off x="1546560" y="2753191"/>
              <a:ext cx="1935480" cy="445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300" b="1" i="0" u="none" strike="noStrike" kern="0" cap="none" spc="0" normalizeH="0" baseline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个人信息维护</a:t>
              </a: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415436" y="3176391"/>
            <a:ext cx="2531745" cy="1991360"/>
            <a:chOff x="1049295" y="1504952"/>
            <a:chExt cx="2531745" cy="1991360"/>
          </a:xfrm>
        </p:grpSpPr>
        <p:grpSp>
          <p:nvGrpSpPr>
            <p:cNvPr id="54" name="组合 53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58" name="椭圆 57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57" name="文本框 56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03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55" name="矩形 54"/>
            <p:cNvSpPr/>
            <p:nvPr/>
          </p:nvSpPr>
          <p:spPr>
            <a:xfrm>
              <a:off x="1049295" y="2697482"/>
              <a:ext cx="2531745" cy="798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300" b="1" i="0" u="none" strike="noStrike" kern="0" cap="none" spc="0" normalizeH="0" baseline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财务信息查询系统功能介绍</a:t>
              </a: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861703" y="3934705"/>
            <a:ext cx="2457450" cy="2061845"/>
            <a:chOff x="1739428" y="1504952"/>
            <a:chExt cx="2457450" cy="2061845"/>
          </a:xfrm>
        </p:grpSpPr>
        <p:grpSp>
          <p:nvGrpSpPr>
            <p:cNvPr id="61" name="组合 60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65" name="椭圆 64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66" name="椭圆 65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64" name="文本框 63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04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62" name="矩形 61"/>
            <p:cNvSpPr/>
            <p:nvPr/>
          </p:nvSpPr>
          <p:spPr>
            <a:xfrm>
              <a:off x="1739428" y="2767967"/>
              <a:ext cx="2457450" cy="798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日常报销业务</a:t>
              </a:r>
              <a:endParaRPr lang="zh-CN" altLang="en-US" sz="2300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操作流程</a:t>
              </a:r>
              <a:endParaRPr kumimoji="0" lang="zh-CN" altLang="en-US" sz="2300" b="1" i="0" u="none" strike="noStrike" kern="0" cap="none" spc="0" normalizeH="0" baseline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2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890701" y="3934279"/>
            <a:ext cx="2680970" cy="2032000"/>
            <a:chOff x="1788442" y="1504952"/>
            <a:chExt cx="2680970" cy="2032000"/>
          </a:xfrm>
        </p:grpSpPr>
        <p:grpSp>
          <p:nvGrpSpPr>
            <p:cNvPr id="4" name="组合 3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8" name="椭圆 7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9" name="椭圆 8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7" name="文本框 6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05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1788442" y="2738122"/>
              <a:ext cx="2680970" cy="798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差旅费报销业务</a:t>
              </a:r>
              <a:endParaRPr lang="zh-CN" altLang="en-US" sz="2300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操作流程</a:t>
              </a:r>
              <a:endParaRPr kumimoji="0" lang="zh-CN" altLang="en-US" sz="2300" b="1" i="0" u="none" strike="noStrike" kern="0" cap="none" spc="0" normalizeH="0" baseline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940683" y="3144664"/>
            <a:ext cx="2424430" cy="1550035"/>
            <a:chOff x="2259038" y="1504952"/>
            <a:chExt cx="2424430" cy="1550035"/>
          </a:xfrm>
        </p:grpSpPr>
        <p:grpSp>
          <p:nvGrpSpPr>
            <p:cNvPr id="11" name="组合 10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15" name="椭圆 14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4" name="文本框 13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06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2259038" y="2609852"/>
              <a:ext cx="2424430" cy="445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00" b="1" i="0" u="none" strike="noStrike" kern="0" cap="none" spc="0" normalizeH="0" baseline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380216" y="1837096"/>
            <a:ext cx="2339975" cy="2171065"/>
            <a:chOff x="2497474" y="1504952"/>
            <a:chExt cx="2339975" cy="2171065"/>
          </a:xfrm>
        </p:grpSpPr>
        <p:grpSp>
          <p:nvGrpSpPr>
            <p:cNvPr id="18" name="组合 17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21" name="文本框 20"/>
              <p:cNvSpPr txBox="1"/>
              <p:nvPr/>
            </p:nvSpPr>
            <p:spPr>
              <a:xfrm>
                <a:off x="1887140" y="2782998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07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2876569" y="2661287"/>
              <a:ext cx="1960880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个人收入申报</a:t>
              </a:r>
              <a:endParaRPr lang="zh-CN" altLang="en-US" sz="2300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操作流程</a:t>
              </a:r>
              <a:endParaRPr kumimoji="0" lang="zh-CN" altLang="en-US" sz="2300" b="1" i="0" u="none" strike="noStrike" kern="0" cap="none" spc="0" normalizeH="0" baseline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4133825" y="523815"/>
            <a:ext cx="392435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b="1" noProof="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目录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398708" y="269916"/>
            <a:ext cx="2519680" cy="1547181"/>
            <a:chOff x="1896206" y="1504952"/>
            <a:chExt cx="2519680" cy="1547181"/>
          </a:xfrm>
        </p:grpSpPr>
        <p:grpSp>
          <p:nvGrpSpPr>
            <p:cNvPr id="26" name="组合 25"/>
            <p:cNvGrpSpPr/>
            <p:nvPr/>
          </p:nvGrpSpPr>
          <p:grpSpPr>
            <a:xfrm>
              <a:off x="2497474" y="1504952"/>
              <a:ext cx="1083467" cy="1083467"/>
              <a:chOff x="1788319" y="2533652"/>
              <a:chExt cx="1083467" cy="1083467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1788319" y="2533652"/>
                <a:ext cx="1083467" cy="1083467"/>
                <a:chOff x="1788319" y="2533652"/>
                <a:chExt cx="1083467" cy="1083467"/>
              </a:xfrm>
            </p:grpSpPr>
            <p:sp>
              <p:nvSpPr>
                <p:cNvPr id="28" name="椭圆 27"/>
                <p:cNvSpPr/>
                <p:nvPr/>
              </p:nvSpPr>
              <p:spPr>
                <a:xfrm>
                  <a:off x="1904999" y="2650332"/>
                  <a:ext cx="850106" cy="850106"/>
                </a:xfrm>
                <a:prstGeom prst="ellipse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29" name="椭圆 28"/>
                <p:cNvSpPr/>
                <p:nvPr/>
              </p:nvSpPr>
              <p:spPr>
                <a:xfrm>
                  <a:off x="1788319" y="2533652"/>
                  <a:ext cx="1083467" cy="1083467"/>
                </a:xfrm>
                <a:prstGeom prst="ellipse">
                  <a:avLst/>
                </a:prstGeom>
                <a:noFill/>
                <a:ln>
                  <a:solidFill>
                    <a:srgbClr val="589EF9"/>
                  </a:solidFill>
                </a:ln>
                <a:effectLst>
                  <a:outerShdw blurRad="762000" sx="105000" sy="105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30" name="文本框 29"/>
              <p:cNvSpPr txBox="1"/>
              <p:nvPr/>
            </p:nvSpPr>
            <p:spPr>
              <a:xfrm>
                <a:off x="1887140" y="2782998"/>
                <a:ext cx="885825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08</a:t>
                </a:r>
                <a:endParaRPr lang="zh-CN" altLang="en-US" sz="32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1896206" y="2606998"/>
              <a:ext cx="2519680" cy="445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300" b="1" kern="0" noProof="0" dirty="0">
                  <a:ln w="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审批系统操作流程</a:t>
              </a:r>
              <a:endPara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8580120" y="4347845"/>
            <a:ext cx="198437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300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资产报销业务</a:t>
            </a:r>
            <a:endParaRPr lang="zh-CN" altLang="en-US" sz="2300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300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操作流程</a:t>
            </a:r>
            <a:endParaRPr kumimoji="0" lang="zh-CN" altLang="en-US" sz="2300" b="1" i="0" u="none" strike="noStrike" kern="0" cap="none" spc="0" normalizeH="0" baseline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892155" cy="965200"/>
            <a:chOff x="309716" y="295121"/>
            <a:chExt cx="1089215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28890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（一）项目授权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取消授权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查看日志</a:t>
              </a:r>
              <a:endParaRPr lang="zh-CN" altLang="en-US" dirty="0">
                <a:solidFill>
                  <a:srgbClr val="7FA4AE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980420" cy="1039495"/>
            <a:chOff x="874296" y="1562679"/>
            <a:chExt cx="10980420" cy="1039495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119995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点击“取消授权”，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在系统列表中选择“报销系统”、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查询系统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或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申报系统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后，点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刷新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挑选要取消授权的项目编号、被授权人，在取消授权下面打勾，点击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取消授权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即可。如需查询项目授权、被授权状态，可在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授权日志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被授权日志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中查看。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635" y="2296795"/>
            <a:ext cx="9931400" cy="4069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458325" cy="1395730"/>
            <a:chOff x="309716" y="295121"/>
            <a:chExt cx="9458325" cy="139573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8855075" cy="138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pc="150" dirty="0">
                  <a:solidFill>
                    <a:schemeClr val="tx1"/>
                  </a:solidFill>
                  <a:latin typeface="+mn-ea"/>
                  <a:cs typeface="+mn-ea"/>
                  <a:sym typeface="Arial" panose="020B0604020202020204"/>
                </a:rPr>
                <a:t>日常报销业务操作流程  </a:t>
              </a:r>
              <a:r>
                <a:rPr lang="zh-CN" altLang="en-US" spc="150" dirty="0">
                  <a:solidFill>
                    <a:srgbClr val="267B8B"/>
                  </a:solidFill>
                  <a:latin typeface="+mn-ea"/>
                  <a:cs typeface="+mn-ea"/>
                  <a:sym typeface="+mn-ea"/>
                </a:rPr>
                <a:t>（二）系统功能模块介绍</a:t>
              </a:r>
              <a:endParaRPr lang="zh-CN" altLang="en-US" spc="150" dirty="0">
                <a:solidFill>
                  <a:srgbClr val="267B8B"/>
                </a:solidFill>
                <a:latin typeface="+mn-ea"/>
                <a:cs typeface="+mn-ea"/>
                <a:sym typeface="+mn-ea"/>
              </a:endParaRPr>
            </a:p>
            <a:p>
              <a:endParaRPr lang="zh-CN" altLang="en-US" dirty="0">
                <a:sym typeface="+mn-ea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5362" y="963007"/>
            <a:ext cx="10901680" cy="2032000"/>
            <a:chOff x="889377" y="1537708"/>
            <a:chExt cx="10901680" cy="2032000"/>
          </a:xfrm>
        </p:grpSpPr>
        <p:sp>
          <p:nvSpPr>
            <p:cNvPr id="14" name="矩形 13"/>
            <p:cNvSpPr/>
            <p:nvPr/>
          </p:nvSpPr>
          <p:spPr>
            <a:xfrm>
              <a:off x="1377057" y="1537708"/>
              <a:ext cx="10414000" cy="20320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 indent="0" algn="l" fontAlgn="auto">
                <a:lnSpc>
                  <a:spcPct val="100000"/>
                </a:lnSpc>
                <a:buClr>
                  <a:srgbClr val="376FFF"/>
                </a:buClr>
                <a:buSzPct val="80000"/>
                <a:buFontTx/>
              </a:pPr>
              <a:r>
                <a:rPr lang="zh-CN" altLang="en-US" b="1" spc="1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“网上报销系统”进入报销界面，在界面中有“我的票夹”“日常报销”“差旅报销（国内）”“借款”“项目管理”等功能按钮，“我的票夹”是方便将相关的发票信息进行验证保存供后期报销使用或查阅，“日常报销”主要用于处理除差旅费之外的各类报销，“差旅报销（国内、国外）”用于处理出差业务，“项目管理”用于查看本人项目处理情况，“系统管理”用于修改本人密码。相关界面如下图。</a:t>
              </a:r>
              <a:endParaRPr lang="zh-CN" altLang="en-US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89377" y="1650103"/>
              <a:ext cx="681037" cy="536350"/>
              <a:chOff x="889377" y="1650103"/>
              <a:chExt cx="681037" cy="536350"/>
            </a:xfrm>
          </p:grpSpPr>
          <p:sp>
            <p:nvSpPr>
              <p:cNvPr id="19" name="椭圆 9"/>
              <p:cNvSpPr/>
              <p:nvPr/>
            </p:nvSpPr>
            <p:spPr>
              <a:xfrm>
                <a:off x="961720" y="1650103"/>
                <a:ext cx="536350" cy="53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145" y="2652395"/>
            <a:ext cx="10053320" cy="3879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880" y="295275"/>
            <a:ext cx="8715375" cy="965288"/>
            <a:chOff x="309716" y="295121"/>
            <a:chExt cx="6862049" cy="965625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6258572" cy="953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（三）我的票夹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855960" cy="762635"/>
            <a:chOff x="874296" y="1562679"/>
            <a:chExt cx="10855960" cy="762635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999553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点击“我的票夹”，将电子发票进行上传验真查重。点击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PDF、OFD电子发票原文件上传识别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，选择要上传的文件，点击开始上传。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4" name="图片 3" descr="微信图片_202504281408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3795" y="1891665"/>
            <a:ext cx="9885045" cy="4294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880" y="295275"/>
            <a:ext cx="8715375" cy="965288"/>
            <a:chOff x="309716" y="295121"/>
            <a:chExt cx="6862049" cy="965625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6258572" cy="953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（三）我的票夹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7705" y="864582"/>
            <a:ext cx="11208385" cy="885825"/>
            <a:chOff x="961720" y="1439283"/>
            <a:chExt cx="11208385" cy="885825"/>
          </a:xfrm>
        </p:grpSpPr>
        <p:sp>
          <p:nvSpPr>
            <p:cNvPr id="14" name="矩形 13"/>
            <p:cNvSpPr/>
            <p:nvPr/>
          </p:nvSpPr>
          <p:spPr>
            <a:xfrm>
              <a:off x="1125550" y="1439283"/>
              <a:ext cx="11044555" cy="88582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将纸质发票（手撕打车票、纸板火车票、手撕快递票、手撕餐票等）进行上传验真。点击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“OCR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纸质票图片识别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，点击选择图片，选择要上传的发票（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jpg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图片格式，不要扫描，手机单张拍照即可），点击开始上传。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961720" y="1650103"/>
              <a:ext cx="76200" cy="1854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8585" y="1646555"/>
            <a:ext cx="9454515" cy="2286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05" y="4070985"/>
            <a:ext cx="9446260" cy="2449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880" y="295275"/>
            <a:ext cx="9845675" cy="1395818"/>
            <a:chOff x="309716" y="295121"/>
            <a:chExt cx="6862049" cy="1396305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6258572" cy="1384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/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 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（三）我的票夹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en-US" altLang="zh-CN" dirty="0">
                <a:sym typeface="Arial" panose="020B0604020202020204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1385550" cy="923894"/>
            <a:chOff x="874296" y="1562679"/>
            <a:chExt cx="11385550" cy="923894"/>
          </a:xfrm>
        </p:grpSpPr>
        <p:sp>
          <p:nvSpPr>
            <p:cNvPr id="14" name="矩形 13"/>
            <p:cNvSpPr/>
            <p:nvPr/>
          </p:nvSpPr>
          <p:spPr>
            <a:xfrm>
              <a:off x="1673126" y="1729838"/>
              <a:ext cx="1058672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验真成功后，返回我的票夹，刷新页面，票据会显示在下方。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923894"/>
              <a:chOff x="874296" y="1562679"/>
              <a:chExt cx="711198" cy="923894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7683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  <a:p>
                <a:pPr algn="ctr"/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040" y="1699260"/>
            <a:ext cx="9911715" cy="4754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880" y="295275"/>
            <a:ext cx="9598025" cy="965288"/>
            <a:chOff x="309716" y="295121"/>
            <a:chExt cx="6862049" cy="965625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6258572" cy="953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</a:t>
              </a:r>
              <a:endParaRPr lang="zh-CN" altLang="en-US" dirty="0">
                <a:sym typeface="+mn-ea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1598275" cy="711198"/>
            <a:chOff x="874296" y="1562679"/>
            <a:chExt cx="11598275" cy="711198"/>
          </a:xfrm>
        </p:grpSpPr>
        <p:sp>
          <p:nvSpPr>
            <p:cNvPr id="14" name="矩形 13"/>
            <p:cNvSpPr/>
            <p:nvPr/>
          </p:nvSpPr>
          <p:spPr>
            <a:xfrm>
              <a:off x="1617881" y="1701742"/>
              <a:ext cx="1085469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处理日常报销业务，点击“日常报销”按钮后，出现如下界面，点击“新业务填报”按钮。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0" y="2030730"/>
            <a:ext cx="9761855" cy="429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815830" cy="965200"/>
            <a:chOff x="309716" y="295121"/>
            <a:chExt cx="9815830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212580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81" y="987978"/>
            <a:ext cx="11081385" cy="711198"/>
            <a:chOff x="874296" y="1562679"/>
            <a:chExt cx="11081385" cy="711198"/>
          </a:xfrm>
        </p:grpSpPr>
        <p:sp>
          <p:nvSpPr>
            <p:cNvPr id="3" name="矩形 2"/>
            <p:cNvSpPr/>
            <p:nvPr/>
          </p:nvSpPr>
          <p:spPr>
            <a:xfrm>
              <a:off x="1673126" y="1565854"/>
              <a:ext cx="1028255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输入部门编号、项目编号查找项目，也可直接点击“项目编号”右侧的按钮，直接选择项目，确定后，点击“下一步（报销费用明细）”。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040" y="1786255"/>
            <a:ext cx="9970135" cy="4785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844405" cy="965200"/>
            <a:chOff x="309716" y="295121"/>
            <a:chExt cx="984440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24115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</a:t>
              </a:r>
              <a:endParaRPr lang="zh-CN" altLang="en-US" dirty="0">
                <a:sym typeface="+mn-ea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81" y="953051"/>
            <a:ext cx="10772775" cy="922020"/>
            <a:chOff x="874296" y="1527752"/>
            <a:chExt cx="10772775" cy="922020"/>
          </a:xfrm>
        </p:grpSpPr>
        <p:sp>
          <p:nvSpPr>
            <p:cNvPr id="4" name="矩形 3"/>
            <p:cNvSpPr/>
            <p:nvPr/>
          </p:nvSpPr>
          <p:spPr>
            <a:xfrm>
              <a:off x="1673126" y="1527752"/>
              <a:ext cx="9973945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根据报销内容选择合适项目栏目，在“关键字摘要”中输入报销内容，比如：材料费、咨询费等，在“单据数”中输入附件数量（粘贴纸不算张数），在“金额”中输入报销金额，点击“下一步（支付方式）”，具体界面如下图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03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912495" y="6226810"/>
            <a:ext cx="10836275" cy="4946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注：如多项目分摊，可点击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保存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”-“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上一步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增加新项目填报。单项目报销直接点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下一步（支付方式）。</a:t>
            </a:r>
            <a:endParaRPr lang="zh-CN" altLang="en-US" b="1" dirty="0"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040" y="1983105"/>
            <a:ext cx="9946005" cy="4026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844405" cy="965200"/>
            <a:chOff x="309716" y="295121"/>
            <a:chExt cx="984440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24115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</a:t>
              </a:r>
              <a:endParaRPr lang="zh-CN" altLang="en-US" dirty="0">
                <a:sym typeface="+mn-ea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81" y="987978"/>
            <a:ext cx="10772775" cy="711198"/>
            <a:chOff x="874296" y="1562679"/>
            <a:chExt cx="10772775" cy="711198"/>
          </a:xfrm>
        </p:grpSpPr>
        <p:sp>
          <p:nvSpPr>
            <p:cNvPr id="4" name="矩形 3"/>
            <p:cNvSpPr/>
            <p:nvPr/>
          </p:nvSpPr>
          <p:spPr>
            <a:xfrm>
              <a:off x="1673126" y="1718252"/>
              <a:ext cx="9973945" cy="45974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费用明细填写，子项目可参照报销描述及报销要点进行查找。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03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595" y="1786255"/>
            <a:ext cx="9576435" cy="4594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547985" cy="965200"/>
            <a:chOff x="309716" y="295121"/>
            <a:chExt cx="1054798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94473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/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查验发票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0281" y="987978"/>
            <a:ext cx="11653520" cy="711198"/>
            <a:chOff x="874296" y="1562679"/>
            <a:chExt cx="11653520" cy="711198"/>
          </a:xfrm>
        </p:grpSpPr>
        <p:sp>
          <p:nvSpPr>
            <p:cNvPr id="3" name="矩形 2"/>
            <p:cNvSpPr/>
            <p:nvPr/>
          </p:nvSpPr>
          <p:spPr>
            <a:xfrm>
              <a:off x="1673126" y="1718252"/>
              <a:ext cx="10854690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查验发票，点击税票录入（验证模式），方法一：将已查验好的发票与此报销单绑定。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04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040" y="1781810"/>
            <a:ext cx="9818370" cy="22072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40" y="4096385"/>
            <a:ext cx="9819005" cy="2440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旭日形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133850" y="0"/>
            <a:ext cx="3924300" cy="1004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b="1" noProof="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目录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8975" y="913765"/>
            <a:ext cx="5407025" cy="5380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系统登录·······································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4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二、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个人信息维护·································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7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三、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财务信息查询系统功能介绍··············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11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（一）查看报销单据图片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13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四、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日常报销业务操作流程····················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16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（一）项目授权···································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17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单项项目授权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18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批量项目授权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19</a:t>
            </a:r>
            <a:endParaRPr lang="zh-CN" altLang="en-US" dirty="0">
              <a:solidFill>
                <a:srgbClr val="267B8B"/>
              </a:solidFill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取消授权 查看日志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20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（二）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系统功能模块介绍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21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（三）我的票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夹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22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（四）日常报销业务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25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查验发票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29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支付方式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35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完善审批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41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上传附件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42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提交审批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44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打印报销单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45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票据粘贴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47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投递单据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49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                 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238875" y="913130"/>
            <a:ext cx="5407025" cy="5132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（五）借款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51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（六）修改或删除已提交业务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54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五、差旅费报销业务操作流程······················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56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国内差旅费报销·································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57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     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国外差旅费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68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六、资产报销业务操作流程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</a:t>
            </a:r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71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七、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个人收入申报操作流程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77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（一）学生劳务申报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79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（二）校内人员其他工薪收入申报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88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（三）校外人员信息采集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98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（四）校外人员劳务费发放录入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102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（五）校外人员劳务费查询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</a:t>
            </a:r>
            <a:r>
              <a:rPr 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111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八、审批系统操作流程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112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（一）手机端操作说明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113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（二）网页版操作说明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118</a:t>
            </a:r>
            <a:endParaRPr lang="zh-CN" altLang="en-US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（三</a:t>
            </a:r>
            <a:r>
              <a:rPr lang="zh-CN" altLang="en-US" b="1" kern="0" dirty="0" smtClean="0">
                <a:ln w="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）修改签章图片</a:t>
            </a:r>
            <a:r>
              <a:rPr lang="zh-CN" altLang="en-US" b="1" kern="0" dirty="0">
                <a:ln w="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</a:t>
            </a:r>
            <a:r>
              <a:rPr lang="zh-CN" altLang="en-US" b="1" kern="0" dirty="0" smtClean="0">
                <a:ln w="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dirty="0" smtClean="0">
                <a:ln w="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123</a:t>
            </a:r>
            <a:endParaRPr lang="en-US" altLang="zh-CN" b="1" kern="0" noProof="0" dirty="0" smtClean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（</a:t>
            </a:r>
            <a:r>
              <a:rPr lang="zh-CN" altLang="en-US" b="1" kern="0" dirty="0">
                <a:ln w="0">
                  <a:noFill/>
                </a:ln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四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修改签章密码</a:t>
            </a:r>
            <a:r>
              <a:rPr lang="zh-CN" altLang="en-US" b="1" kern="0" noProof="0" dirty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································</a:t>
            </a:r>
            <a:r>
              <a:rPr lang="zh-CN" altLang="en-US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·</a:t>
            </a:r>
            <a:r>
              <a:rPr lang="en-US" altLang="zh-CN" b="1" kern="0" noProof="0" dirty="0" smtClean="0">
                <a:ln w="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127</a:t>
            </a:r>
            <a:endParaRPr lang="en-US" altLang="zh-CN" b="1" kern="0" noProof="0" dirty="0">
              <a:ln w="0"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510520" cy="965200"/>
            <a:chOff x="309716" y="295121"/>
            <a:chExt cx="10510520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907270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查验发票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588087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13130" y="1000125"/>
            <a:ext cx="1038034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查验发票，点击税票录入（验证模式），方法二：上传PDF发票，上传成功后直接与此报销单绑定。</a:t>
            </a:r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924" r="3013"/>
          <a:stretch>
            <a:fillRect/>
          </a:stretch>
        </p:blipFill>
        <p:spPr>
          <a:xfrm>
            <a:off x="1067435" y="1750060"/>
            <a:ext cx="10226040" cy="4366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518775" cy="965200"/>
            <a:chOff x="309716" y="295121"/>
            <a:chExt cx="1051877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91552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查验发票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7705" y="1075402"/>
            <a:ext cx="10826750" cy="675005"/>
            <a:chOff x="961720" y="1650103"/>
            <a:chExt cx="10826750" cy="675005"/>
          </a:xfrm>
        </p:grpSpPr>
        <p:sp>
          <p:nvSpPr>
            <p:cNvPr id="14" name="矩形 13"/>
            <p:cNvSpPr/>
            <p:nvPr/>
          </p:nvSpPr>
          <p:spPr>
            <a:xfrm>
              <a:off x="1497025" y="1679948"/>
              <a:ext cx="1029144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查验发票，点击税票录入（验证模式），方法三：手动录入发票代码、发票号码、开票日期、校验码信息，点击查验。如发票为电子票需要上传PDF原文件，上传成功后再次绑定该报销单。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961720" y="1650103"/>
              <a:ext cx="536350" cy="536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8472" y="3917530"/>
            <a:ext cx="1257409" cy="10668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80" y="2243455"/>
            <a:ext cx="10168890" cy="32365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46960" y="5916930"/>
            <a:ext cx="7498080" cy="367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注：个别纸版发票验真不成功，请到税务局网站上查验，打印查验结果与其他附件一同上传。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518775" cy="654050"/>
            <a:chOff x="309716" y="295121"/>
            <a:chExt cx="10518775" cy="65405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915525" cy="64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查验发票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7840" y="805180"/>
            <a:ext cx="76200" cy="76200"/>
            <a:chOff x="961720" y="1650103"/>
            <a:chExt cx="10826750" cy="536350"/>
          </a:xfrm>
        </p:grpSpPr>
        <p:sp>
          <p:nvSpPr>
            <p:cNvPr id="14" name="矩形 13"/>
            <p:cNvSpPr/>
            <p:nvPr/>
          </p:nvSpPr>
          <p:spPr>
            <a:xfrm>
              <a:off x="1497025" y="1679948"/>
              <a:ext cx="10291445" cy="368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961720" y="1650103"/>
              <a:ext cx="536350" cy="536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flipH="1">
            <a:off x="11395075" y="6133465"/>
            <a:ext cx="76200" cy="76200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997585" y="1172210"/>
            <a:ext cx="10178415" cy="9715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l"/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个别纸质票验真不成功，可到国家税务总局辽宁省税务局网站进行查验，</a:t>
            </a:r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网址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https://liaoning.chinatax.gov.cn/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。</a:t>
            </a:r>
            <a:r>
              <a:rPr lang="zh-CN" altLang="en-US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en-US" altLang="zh-CN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我要查询</a:t>
            </a:r>
            <a:r>
              <a:rPr lang="en-US" altLang="zh-CN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（外省可到省外地方税务局网站查验）。</a:t>
            </a:r>
            <a:endParaRPr lang="zh-CN" altLang="en-US" b="1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920" y="2144395"/>
            <a:ext cx="9925050" cy="4065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518775" cy="965200"/>
            <a:chOff x="309716" y="295121"/>
            <a:chExt cx="1051877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91552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查验发票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7840" y="1146810"/>
            <a:ext cx="10826750" cy="465455"/>
            <a:chOff x="961720" y="1650103"/>
            <a:chExt cx="10826750" cy="536350"/>
          </a:xfrm>
        </p:grpSpPr>
        <p:sp>
          <p:nvSpPr>
            <p:cNvPr id="14" name="矩形 13"/>
            <p:cNvSpPr/>
            <p:nvPr/>
          </p:nvSpPr>
          <p:spPr>
            <a:xfrm>
              <a:off x="1497025" y="1679948"/>
              <a:ext cx="10291445" cy="4243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  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定额发票点发票查询，普通发票点增值税发票查验。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961720" y="1650103"/>
              <a:ext cx="536350" cy="536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33145" y="948690"/>
            <a:ext cx="10144760" cy="8134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1255" y="2016125"/>
            <a:ext cx="9884410" cy="4450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518775" cy="965200"/>
            <a:chOff x="309716" y="295121"/>
            <a:chExt cx="1051877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91552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查验发票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845" y="842010"/>
            <a:ext cx="10913745" cy="955040"/>
            <a:chOff x="961720" y="1231813"/>
            <a:chExt cx="10826750" cy="954640"/>
          </a:xfrm>
        </p:grpSpPr>
        <p:sp>
          <p:nvSpPr>
            <p:cNvPr id="14" name="矩形 13"/>
            <p:cNvSpPr/>
            <p:nvPr/>
          </p:nvSpPr>
          <p:spPr>
            <a:xfrm>
              <a:off x="1992929" y="1231813"/>
              <a:ext cx="9795541" cy="85117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查验结果上传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  1.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普通发票查验真实，</a:t>
              </a:r>
              <a:r>
                <a:rPr lang="zh-CN" altLang="en-US" b="1" dirty="0">
                  <a:highlight>
                    <a:srgbClr val="000000">
                      <a:alpha val="0"/>
                    </a:srgbClr>
                  </a:highlight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打印查验结果与其他附件一同上传。</a:t>
              </a:r>
              <a:endParaRPr lang="zh-CN" altLang="en-US" b="1" dirty="0">
                <a:highlight>
                  <a:srgbClr val="000000">
                    <a:alpha val="0"/>
                  </a:srgbClr>
                </a:highlight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  <a:p>
              <a:r>
                <a:rPr lang="en-US" altLang="zh-CN" b="1" dirty="0">
                  <a:highlight>
                    <a:srgbClr val="000000">
                      <a:alpha val="0"/>
                    </a:srgbClr>
                  </a:highlight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                        2.</a:t>
              </a:r>
              <a:r>
                <a:rPr lang="zh-CN" altLang="en-US" b="1" dirty="0">
                  <a:highlight>
                    <a:srgbClr val="000000">
                      <a:alpha val="0"/>
                    </a:srgbClr>
                  </a:highlight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定额发票查验真实，截图查验结果与其他附件一同上传。</a:t>
              </a:r>
              <a:endParaRPr lang="zh-CN" altLang="en-US" b="1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  <a:p>
              <a:endParaRPr lang="zh-CN" altLang="en-US" b="1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961720" y="1650103"/>
              <a:ext cx="536350" cy="536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flipH="1" flipV="1">
            <a:off x="12192000" y="6209665"/>
            <a:ext cx="247015" cy="149860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33145" y="948690"/>
            <a:ext cx="10144760" cy="8134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9050" y="1409065"/>
            <a:ext cx="9672320" cy="31642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4721225"/>
            <a:ext cx="9004935" cy="1842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102215" cy="991235"/>
            <a:chOff x="309716" y="295121"/>
            <a:chExt cx="10102215" cy="991235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33221"/>
              <a:ext cx="949896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支付方式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10" y="988060"/>
            <a:ext cx="10942955" cy="923925"/>
            <a:chOff x="874296" y="1562679"/>
            <a:chExt cx="11762657" cy="923925"/>
          </a:xfrm>
        </p:grpSpPr>
        <p:sp>
          <p:nvSpPr>
            <p:cNvPr id="14" name="矩形 13"/>
            <p:cNvSpPr/>
            <p:nvPr/>
          </p:nvSpPr>
          <p:spPr>
            <a:xfrm>
              <a:off x="1672898" y="1564584"/>
              <a:ext cx="10964055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发票查验完毕后，选择支付方式，有三种支付方式，“冲借款”用于冲销之前借款的数据；“对公支付”用于款项通过公对公转账支付，“对私支付”用于报销款项打入个人公务卡中，可根据实际需要予以选择。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05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 descr="p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8570" y="2036445"/>
            <a:ext cx="9861550" cy="4462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202545" cy="965200"/>
            <a:chOff x="309716" y="295121"/>
            <a:chExt cx="1020254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59929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支付方式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13130" y="962660"/>
            <a:ext cx="1033399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如选择“对公支付”方式，需在“附言”中添加备注信息，点击“对方单位”右侧的按钮，添加对公转账信息。 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indent="355600" algn="just"/>
            <a:endParaRPr lang="zh-CN" altLang="zh-CN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p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889760"/>
            <a:ext cx="10453370" cy="4201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984865" cy="965200"/>
            <a:chOff x="309716" y="295121"/>
            <a:chExt cx="1098486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38161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支付方式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913765" y="1014730"/>
            <a:ext cx="1049782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在“单位名称”中输入需要汇款的企业名称，可输入关键字，点击右侧的“检索”按钮，如检索出的单位信息不正确，点击“修改”按钮进行修改；如检索不到，可点击“新增”按钮输入汇款信息。</a:t>
            </a:r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3" name="图片 2" descr="p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0" y="1967865"/>
            <a:ext cx="10039985" cy="429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984865" cy="965200"/>
            <a:chOff x="309716" y="295121"/>
            <a:chExt cx="1098486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38161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支付方式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913765" y="1014730"/>
            <a:ext cx="104978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如发票上无银行联行号，可在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联行号查询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网址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https://www.cwjyz.com.cn/bank/index.html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查询联行号，填入。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如联行号对应上级银行等特殊情况，请打印出报销单后在联行号旁空白处写上对应银行</a:t>
            </a:r>
            <a:endParaRPr lang="zh-CN" altLang="en-US" b="1" dirty="0"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名称并签字。</a:t>
            </a:r>
            <a:endParaRPr lang="en-US" altLang="zh-CN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6325" y="2091690"/>
            <a:ext cx="9979025" cy="4328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142855" cy="1395730"/>
            <a:chOff x="309716" y="295121"/>
            <a:chExt cx="10142855" cy="139573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539605" cy="138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支付方式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en-US" altLang="zh-CN" dirty="0">
                <a:sym typeface="Arial" panose="020B0604020202020204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1900535" cy="831215"/>
            <a:chOff x="874296" y="1562679"/>
            <a:chExt cx="11900535" cy="831215"/>
          </a:xfrm>
        </p:grpSpPr>
        <p:sp>
          <p:nvSpPr>
            <p:cNvPr id="14" name="矩形 13"/>
            <p:cNvSpPr/>
            <p:nvPr/>
          </p:nvSpPr>
          <p:spPr>
            <a:xfrm>
              <a:off x="1673126" y="1718254"/>
              <a:ext cx="11101705" cy="675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汇款信息确认无误后，在“金额”处输入金额，点击“下一步（提交线上审批）”按钮。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</a:endParaRPr>
            </a:p>
            <a:p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06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5" name="图片 4" descr="p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1410" y="1995805"/>
            <a:ext cx="10042525" cy="42233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812165" y="6096000"/>
            <a:ext cx="76200" cy="112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zh-CN" altLang="en-US" b="1" dirty="0"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23" name="组合 22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26" name="矩形: 对角圆角 25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2023328" y="2772293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壹</a:t>
              </a:r>
              <a:endParaRPr lang="zh-CN" altLang="en-US" sz="5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9" name="文本框 20"/>
          <p:cNvSpPr txBox="1">
            <a:spLocks noChangeArrowheads="1"/>
          </p:cNvSpPr>
          <p:nvPr/>
        </p:nvSpPr>
        <p:spPr bwMode="auto">
          <a:xfrm>
            <a:off x="4976996" y="2878987"/>
            <a:ext cx="4505528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defTabSz="12192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54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系统登录</a:t>
            </a:r>
            <a:endParaRPr lang="zh-CN" altLang="en-US" sz="54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599930" cy="965200"/>
            <a:chOff x="309716" y="295121"/>
            <a:chExt cx="9599930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8996680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支付方式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943590" cy="711198"/>
            <a:chOff x="874296" y="1562679"/>
            <a:chExt cx="10943590" cy="711198"/>
          </a:xfrm>
        </p:grpSpPr>
        <p:sp>
          <p:nvSpPr>
            <p:cNvPr id="14" name="矩形 13"/>
            <p:cNvSpPr/>
            <p:nvPr/>
          </p:nvSpPr>
          <p:spPr>
            <a:xfrm>
              <a:off x="1673126" y="1564584"/>
              <a:ext cx="1014476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系统提示提交成功！请到下个页面完善审批流程、上传相关附件，注意浏览器可能会有拦截，如拦截，请打开拦截窗口查看！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07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5948"/>
          <a:stretch>
            <a:fillRect/>
          </a:stretch>
        </p:blipFill>
        <p:spPr>
          <a:xfrm>
            <a:off x="1350645" y="1949450"/>
            <a:ext cx="9639300" cy="4423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161905" cy="965200"/>
            <a:chOff x="309716" y="295121"/>
            <a:chExt cx="1016190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55865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完善审批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10" y="885825"/>
            <a:ext cx="11160760" cy="1039495"/>
            <a:chOff x="874296" y="1562679"/>
            <a:chExt cx="11260455" cy="1039495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400030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完善审批流程。点击“编辑流程”，在审核（验收）人处输入审验人工资号查找，如报销科研处负责的科研经费外协费，审核（验收）人要指定科研处王浩老师（工资号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08992276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），选择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是否发送提示短信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。完善后点击“保存流程”，方可进行下一步操作。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08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21633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015" y="2270125"/>
            <a:ext cx="10080625" cy="3939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9716" y="295121"/>
            <a:ext cx="10161905" cy="965200"/>
            <a:chOff x="309716" y="295121"/>
            <a:chExt cx="10161905" cy="965200"/>
          </a:xfrm>
        </p:grpSpPr>
        <p:grpSp>
          <p:nvGrpSpPr>
            <p:cNvPr id="6" name="组合 5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8" name="泪滴形 7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55865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上传附件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  <a:p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10281" y="885388"/>
            <a:ext cx="10859770" cy="763270"/>
            <a:chOff x="874296" y="1562044"/>
            <a:chExt cx="10859770" cy="763270"/>
          </a:xfrm>
        </p:grpSpPr>
        <p:sp>
          <p:nvSpPr>
            <p:cNvPr id="18" name="矩形 17"/>
            <p:cNvSpPr/>
            <p:nvPr/>
          </p:nvSpPr>
          <p:spPr>
            <a:xfrm>
              <a:off x="1734721" y="1562044"/>
              <a:ext cx="9999345" cy="76327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上传发票、审批单等各类附件。点击“电脑端附件上传”或“手机端扫码上传”，注意手机端扫码上传需要手机连接校园网方可使用，在“点击上传”处上传附件。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21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22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29" name="文本框 28"/>
              <p:cNvSpPr txBox="1"/>
              <p:nvPr/>
            </p:nvSpPr>
            <p:spPr>
              <a:xfrm>
                <a:off x="889377" y="1718223"/>
                <a:ext cx="68103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09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1436370" y="5524500"/>
            <a:ext cx="9608820" cy="10725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注：涉及资产及招标采购的，按照资产及招标采购管理部门流程审批；涉及维修改造工程的，按照后勤管理部门流程审批。相关审批单据要作为附件上传。</a:t>
            </a:r>
            <a:endParaRPr lang="en-US" altLang="zh-CN" sz="2000" b="1" dirty="0"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635" y="1977390"/>
            <a:ext cx="9773920" cy="2985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9793605" cy="965200"/>
            <a:chOff x="309716" y="295121"/>
            <a:chExt cx="979360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19035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上传附件</a:t>
              </a:r>
              <a:endParaRPr lang="zh-CN" altLang="en-US" dirty="0">
                <a:solidFill>
                  <a:schemeClr val="tx1"/>
                </a:solidFill>
                <a:sym typeface="+mn-ea"/>
              </a:endParaRPr>
            </a:p>
            <a:p>
              <a:endParaRPr lang="zh-CN" altLang="en-US" dirty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55658" y="997062"/>
            <a:ext cx="10871200" cy="1662430"/>
            <a:chOff x="961720" y="1617861"/>
            <a:chExt cx="10871200" cy="1662430"/>
          </a:xfrm>
        </p:grpSpPr>
        <p:sp>
          <p:nvSpPr>
            <p:cNvPr id="14" name="矩形 13"/>
            <p:cNvSpPr/>
            <p:nvPr/>
          </p:nvSpPr>
          <p:spPr>
            <a:xfrm>
              <a:off x="1657680" y="1617861"/>
              <a:ext cx="10175240" cy="166243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上传附件。电脑端上传附件，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请用（</a:t>
              </a:r>
              <a:r>
                <a:rPr lang="en-US" altLang="zh-CN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CS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全能扫描王）扫描成</a:t>
              </a:r>
              <a:r>
                <a:rPr lang="en-US" altLang="zh-CN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PDF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格式上传，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建议每个分类各扫描到一个文件中，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图片看着是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正向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的（如右图）。分类：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1.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纸质发票（非电子发票或手撕发票，电子发票已验真不用当附件再上传。注意：如果是报差旅费，电子发票也请扫描上传附件，按时间顺序排序）。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2.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协议、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合同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（招标合同、比价合同第一次付款须附合同原件）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。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3.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会议通知。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4.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各类证明、说明。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5.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支付凭证。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6.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其他</a:t>
              </a:r>
              <a:r>
                <a:rPr lang="zh-CN" altLang="en-US" b="1" dirty="0">
                  <a:solidFill>
                    <a:srgbClr val="0070C0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（资产验收单等）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9" name="椭圆 9"/>
            <p:cNvSpPr/>
            <p:nvPr/>
          </p:nvSpPr>
          <p:spPr>
            <a:xfrm>
              <a:off x="961720" y="1650103"/>
              <a:ext cx="536350" cy="536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0455" y="2818765"/>
            <a:ext cx="5622925" cy="32594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885" y="2175510"/>
            <a:ext cx="3438525" cy="4455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099675" cy="547534"/>
            <a:chOff x="309716" y="295121"/>
            <a:chExt cx="1009967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4964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提交审批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10281" y="886023"/>
            <a:ext cx="10887710" cy="762635"/>
            <a:chOff x="874296" y="1562679"/>
            <a:chExt cx="10887710" cy="762635"/>
          </a:xfrm>
        </p:grpSpPr>
        <p:sp>
          <p:nvSpPr>
            <p:cNvPr id="18" name="矩形 17"/>
            <p:cNvSpPr/>
            <p:nvPr/>
          </p:nvSpPr>
          <p:spPr>
            <a:xfrm>
              <a:off x="1734721" y="1680154"/>
              <a:ext cx="10027285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点击“确认提交审批”。系统提示：提交审批成功！可在项目管理-已提交业务-【查看审批物流】查看该笔单据的审批进程。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21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22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29" name="文本框 28"/>
              <p:cNvSpPr txBox="1"/>
              <p:nvPr/>
            </p:nvSpPr>
            <p:spPr>
              <a:xfrm>
                <a:off x="889377" y="1718223"/>
                <a:ext cx="68103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10</a:t>
                </a:r>
                <a:endParaRPr lang="en-US" altLang="zh-CN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1685925" y="6124575"/>
            <a:ext cx="9418955" cy="5962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355600" algn="l" fontAlgn="auto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注：报销单据提交线上审批，请大家耐心等待，会计会按提交顺序抓紧审核。</a:t>
            </a:r>
            <a:endParaRPr lang="zh-CN" altLang="en-US" b="1" dirty="0"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6360" y="1855470"/>
            <a:ext cx="9479915" cy="4232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323195" cy="965200"/>
            <a:chOff x="309716" y="295121"/>
            <a:chExt cx="10323195" cy="965200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719945" cy="95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打印报销单</a:t>
              </a:r>
              <a:endParaRPr lang="zh-CN" altLang="en-US" dirty="0">
                <a:sym typeface="Arial" panose="020B0604020202020204"/>
              </a:endParaRPr>
            </a:p>
            <a:p>
              <a:endParaRPr lang="en-US" altLang="zh-CN" dirty="0"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09880" y="941705"/>
            <a:ext cx="11146790" cy="711200"/>
            <a:chOff x="874296" y="1562679"/>
            <a:chExt cx="11285611" cy="711198"/>
          </a:xfrm>
        </p:grpSpPr>
        <p:sp>
          <p:nvSpPr>
            <p:cNvPr id="14" name="矩形 13"/>
            <p:cNvSpPr/>
            <p:nvPr/>
          </p:nvSpPr>
          <p:spPr>
            <a:xfrm>
              <a:off x="1658001" y="1617924"/>
              <a:ext cx="10501906" cy="6451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审批流程完成后，会通过公众号推送审批完成信息，进入系统，点击“项目管理—已提交业务”，点击右侧的“打印”按钮，打印报销单。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0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11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4" name="图片 3" descr="p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585" y="2209165"/>
            <a:ext cx="10201910" cy="37166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12215" y="6481445"/>
            <a:ext cx="76200" cy="76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355600" algn="l" fontAlgn="auto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</a:pPr>
            <a:endParaRPr lang="zh-CN" altLang="en-US" b="1" dirty="0"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471150" cy="547534"/>
            <a:chOff x="309716" y="295121"/>
            <a:chExt cx="1047115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86790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打印报销单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54330" y="1083945"/>
            <a:ext cx="11401425" cy="347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l">
              <a:lnSpc>
                <a:spcPts val="2000"/>
              </a:lnSpc>
              <a:spcBef>
                <a:spcPts val="780"/>
              </a:spcBef>
              <a:spcAft>
                <a:spcPts val="780"/>
              </a:spcAft>
              <a:buClrTx/>
              <a:buSzTx/>
              <a:buFontTx/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在空白处点击右键，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（横版）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打印出报销单，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连同所有单据（纸版的发票、附件）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一起投递到自助投递机中。</a:t>
            </a:r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63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860" y="1687830"/>
            <a:ext cx="5398135" cy="43795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089025" y="6266815"/>
            <a:ext cx="10666730" cy="454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注：打印报销单，如果只差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1-2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行，打印时可最小缩放至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80%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，再多则不必缩放正常多页打印即可。</a:t>
            </a:r>
            <a:endParaRPr lang="zh-CN" altLang="en-US" b="1" dirty="0"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471150" cy="547534"/>
            <a:chOff x="309716" y="295121"/>
            <a:chExt cx="1047115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86790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票据粘贴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54635" y="1009015"/>
            <a:ext cx="10848340" cy="450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45440" algn="just" defTabSz="266700">
              <a:lnSpc>
                <a:spcPts val="28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         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火车票粘贴示例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                                                          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出租车票粘贴示例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3" name="图片 1" descr="IMG_25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5845" y="1626235"/>
            <a:ext cx="4830035" cy="3456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" descr="IMG_25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37717" y="1637122"/>
            <a:ext cx="4865258" cy="34723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045845" y="5545455"/>
            <a:ext cx="10299065" cy="1313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55600" algn="l" fontAlgn="auto">
              <a:lnSpc>
                <a:spcPts val="3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注：发票应用适量胶水平铺式四角粘在横版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A4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+mn-ea"/>
              </a:rPr>
              <a:t>纸上，发票上的全部信息应直观可见，粘贴发票时，应注意在左侧留足4厘米的装订区域。</a:t>
            </a:r>
            <a:endParaRPr lang="zh-CN" altLang="en-US">
              <a:highlight>
                <a:srgbClr val="FFFF00"/>
              </a:highligh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355600" algn="l">
              <a:lnSpc>
                <a:spcPts val="2000"/>
              </a:lnSpc>
              <a:spcBef>
                <a:spcPts val="780"/>
              </a:spcBef>
              <a:spcAft>
                <a:spcPts val="780"/>
              </a:spcAft>
              <a:buClrTx/>
              <a:buSzTx/>
              <a:buFontTx/>
            </a:pPr>
            <a:endParaRPr lang="zh-CN" altLang="en-US" sz="1800" b="1" dirty="0">
              <a:solidFill>
                <a:schemeClr val="tx1"/>
              </a:solidFill>
              <a:highlight>
                <a:srgbClr val="FFFF00"/>
              </a:highlight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" y="926465"/>
            <a:ext cx="628650" cy="6159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655" y="914400"/>
            <a:ext cx="659130" cy="637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471150" cy="547534"/>
            <a:chOff x="309716" y="295121"/>
            <a:chExt cx="1047115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86790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票据粘贴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02715" y="1109980"/>
            <a:ext cx="4139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</a:rPr>
              <a:t>增值税发票粘贴示例</a:t>
            </a:r>
            <a:endParaRPr lang="zh-CN" altLang="en-US"/>
          </a:p>
        </p:txBody>
      </p:sp>
      <p:pic>
        <p:nvPicPr>
          <p:cNvPr id="31" name="图片 31" descr="IMG_256"/>
          <p:cNvPicPr>
            <a:picLocks noChangeAspect="1"/>
          </p:cNvPicPr>
          <p:nvPr/>
        </p:nvPicPr>
        <p:blipFill>
          <a:blip r:embed="rId1"/>
          <a:srcRect b="8749"/>
          <a:stretch>
            <a:fillRect/>
          </a:stretch>
        </p:blipFill>
        <p:spPr>
          <a:xfrm>
            <a:off x="913130" y="1730375"/>
            <a:ext cx="5388610" cy="3423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158480" y="1109980"/>
            <a:ext cx="4229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</a:rPr>
              <a:t>非发票类原始凭证粘贴</a:t>
            </a:r>
            <a:endParaRPr lang="zh-CN" altLang="en-US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07885" y="2192655"/>
            <a:ext cx="4064000" cy="2961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</a:rPr>
              <a:t>非发票类原始凭证主要是指合同、会议邀请函、身份证复印件、各种流程的审批表等，此类附件大小一般等于或者超过A4的，其处理原则同上，不需要贴在粘贴单上，直接附在报销材料中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（用曲别针、夹子固定，不要用订书器装订）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</a:rPr>
              <a:t>，若此类附件小于 A4的，则应贴在粘贴单上。需要特别注意的是此类附件的信息内容尽量避开装订区域。</a:t>
            </a:r>
            <a:endParaRPr lang="zh-CN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" y="966470"/>
            <a:ext cx="626745" cy="62674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580" y="972820"/>
            <a:ext cx="636905" cy="636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053955" cy="547534"/>
            <a:chOff x="309716" y="295121"/>
            <a:chExt cx="1005395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45070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投递单据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346960" y="829310"/>
            <a:ext cx="7498080" cy="1156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0210" y="842010"/>
            <a:ext cx="11294745" cy="10045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2286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第一步：点击“网上自助投递”按钮。出现如图界面。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5935" y="1470660"/>
            <a:ext cx="4081780" cy="43376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26845"/>
            <a:ext cx="4191000" cy="4381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12165" y="6071235"/>
            <a:ext cx="100965" cy="176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6165" y="6071870"/>
            <a:ext cx="9990455" cy="6019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注：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现在校部一楼进门右手边放置一台财务报销自助投递机（</a:t>
            </a:r>
            <a:r>
              <a:rPr lang="en-US" altLang="zh-CN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小时不关机），另一台在财务处报销大厅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3103606" cy="547534"/>
            <a:chOff x="309716" y="295121"/>
            <a:chExt cx="3103606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25001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系统登录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83483" y="1005858"/>
            <a:ext cx="11068050" cy="1087755"/>
            <a:chOff x="580519" y="1452113"/>
            <a:chExt cx="11068050" cy="1087755"/>
          </a:xfrm>
        </p:grpSpPr>
        <p:sp>
          <p:nvSpPr>
            <p:cNvPr id="15" name="矩形 14"/>
            <p:cNvSpPr/>
            <p:nvPr/>
          </p:nvSpPr>
          <p:spPr>
            <a:xfrm>
              <a:off x="1339344" y="1498468"/>
              <a:ext cx="10309225" cy="10414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indent="0" fontAlgn="auto"/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校园网环境下（学校内）登陆统一身份认证平台，网站地址：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http://cwcxt.synu.edu.cn/dlpt/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，输入用户名、密码、验证码（用户名为职工号，密码为财务网站查询密码，如果未修改过，初始密码为身份证后六位）具体界面如下图。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580519" y="1452113"/>
              <a:ext cx="665348" cy="553778"/>
              <a:chOff x="580519" y="1452113"/>
              <a:chExt cx="665348" cy="553778"/>
            </a:xfrm>
          </p:grpSpPr>
          <p:sp>
            <p:nvSpPr>
              <p:cNvPr id="14" name="矩形: 圆角 13"/>
              <p:cNvSpPr/>
              <p:nvPr/>
            </p:nvSpPr>
            <p:spPr>
              <a:xfrm rot="2700000">
                <a:off x="636304" y="1452113"/>
                <a:ext cx="553778" cy="553778"/>
              </a:xfrm>
              <a:prstGeom prst="round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580519" y="1482781"/>
                <a:ext cx="665348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6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2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6210" y="2094230"/>
            <a:ext cx="9448165" cy="4628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053955" cy="547534"/>
            <a:chOff x="309716" y="295121"/>
            <a:chExt cx="1005395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45070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（四）日常报销业务     投递单据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flipH="1" flipV="1">
            <a:off x="4553585" y="6562725"/>
            <a:ext cx="283845" cy="158750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346960" y="829310"/>
            <a:ext cx="7498080" cy="1156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6920" y="842010"/>
            <a:ext cx="11053445" cy="100457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0" algn="l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第二步：在上方“二维码扫描”区域依次扫描预约单上的二维码，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（可连续扫描多个二维码，注意核对屏幕上显示的金额）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，点击“确定”，将全部报销资料放进</a:t>
            </a:r>
            <a:r>
              <a:rPr lang="en-US" altLang="zh-CN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A4</a:t>
            </a:r>
            <a:r>
              <a:rPr lang="zh-CN" altLang="en-US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透明文件袋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，进行资料投递。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第三步：按“投递完成”按钮，关闭投递口，投递完成。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投递完成后，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无特殊情况钱款会在</a:t>
            </a:r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个工作日到账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22860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22860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2296795" y="6231890"/>
            <a:ext cx="76200" cy="2171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3585" y="2101850"/>
            <a:ext cx="2854325" cy="38754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645" y="3247390"/>
            <a:ext cx="806450" cy="806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30" y="2108835"/>
            <a:ext cx="6533515" cy="393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053955" cy="547534"/>
            <a:chOff x="309716" y="295121"/>
            <a:chExt cx="1005395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45070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   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（五）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借款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346960" y="829310"/>
            <a:ext cx="7498080" cy="1156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6920" y="981710"/>
            <a:ext cx="11294745" cy="10045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点击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借款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按钮后，点击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新业务填报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按钮。选择或填写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部门编号、项目编号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后，点击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下一步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借款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2675" y="1900555"/>
            <a:ext cx="9837420" cy="374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053955" cy="547534"/>
            <a:chOff x="309716" y="295121"/>
            <a:chExt cx="1005395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45070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   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（五）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借款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346960" y="829310"/>
            <a:ext cx="7498080" cy="1156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6920" y="975360"/>
            <a:ext cx="10695305" cy="8864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选择或填写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是否差旅借款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预冲账日期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借款责任人编号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借款事由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后，进行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费用明细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填写。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下一步（支付方式）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748790"/>
            <a:ext cx="10417175" cy="4629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0053955" cy="547534"/>
            <a:chOff x="309716" y="295121"/>
            <a:chExt cx="1005395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45070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   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（五）</a:t>
              </a:r>
              <a:r>
                <a:rPr lang="en-US" altLang="zh-CN" dirty="0">
                  <a:solidFill>
                    <a:srgbClr val="267B8B"/>
                  </a:solidFill>
                  <a:sym typeface="+mn-ea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借款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346960" y="829310"/>
            <a:ext cx="7498080" cy="1156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2800" y="982980"/>
            <a:ext cx="11294745" cy="10045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支付方式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步骤与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“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日常报销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”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模块相同，不再赘述。</a:t>
            </a:r>
            <a:endParaRPr lang="zh-CN" altLang="en-US" b="1" dirty="0"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indent="0">
              <a:buNone/>
            </a:pP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借款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735" y="1575435"/>
            <a:ext cx="9853295" cy="4394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4735" y="6134100"/>
            <a:ext cx="8613140" cy="440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algn="r">
              <a:buNone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注：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借款单横版打印，报销时只打印出借款页即可，冲账联还款时附上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1160760" cy="547534"/>
            <a:chOff x="309716" y="295121"/>
            <a:chExt cx="1116076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55751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（六）   修改或删除已提交业务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7978"/>
            <a:ext cx="10786110" cy="1198880"/>
            <a:chOff x="874296" y="1562679"/>
            <a:chExt cx="10786110" cy="1198880"/>
          </a:xfrm>
        </p:grpSpPr>
        <p:sp>
          <p:nvSpPr>
            <p:cNvPr id="14" name="矩形 13"/>
            <p:cNvSpPr/>
            <p:nvPr/>
          </p:nvSpPr>
          <p:spPr>
            <a:xfrm>
              <a:off x="1734721" y="1562679"/>
              <a:ext cx="9925685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b="1" kern="1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先取消提交，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在系统功能模块右上角快捷跳转下选择点击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已提交业务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，选中需要取消提交的预约单，点击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取消提交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，提示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取消提交成功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，此时单据退回到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待提交业务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栏目下。再进行修改或删除。</a:t>
              </a:r>
              <a:endParaRPr lang="zh-CN" altLang="en-US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endParaRPr lang="zh-CN" altLang="en-US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74296" y="1562679"/>
              <a:ext cx="711198" cy="711198"/>
              <a:chOff x="874296" y="1562679"/>
              <a:chExt cx="711198" cy="71119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874296" y="1562679"/>
                <a:ext cx="711198" cy="711198"/>
                <a:chOff x="1526824" y="2590413"/>
                <a:chExt cx="1054551" cy="1054551"/>
              </a:xfrm>
            </p:grpSpPr>
            <p:sp>
              <p:nvSpPr>
                <p:cNvPr id="18" name="椭圆 9"/>
                <p:cNvSpPr/>
                <p:nvPr/>
              </p:nvSpPr>
              <p:spPr>
                <a:xfrm>
                  <a:off x="1526824" y="2590413"/>
                  <a:ext cx="1054551" cy="1054551"/>
                </a:xfrm>
                <a:prstGeom prst="round2DiagRect">
                  <a:avLst/>
                </a:prstGeom>
                <a:gradFill>
                  <a:gsLst>
                    <a:gs pos="14000">
                      <a:srgbClr val="589EF9"/>
                    </a:gs>
                    <a:gs pos="77000">
                      <a:srgbClr val="0F74F8"/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  <p:sp>
              <p:nvSpPr>
                <p:cNvPr id="19" name="椭圆 9"/>
                <p:cNvSpPr/>
                <p:nvPr/>
              </p:nvSpPr>
              <p:spPr>
                <a:xfrm>
                  <a:off x="1656454" y="2720043"/>
                  <a:ext cx="795290" cy="79529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endParaRPr>
                </a:p>
              </p:txBody>
            </p:sp>
          </p:grp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2" name="图片 1" descr="p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635" y="2051685"/>
            <a:ext cx="9675495" cy="4157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11160760" cy="547534"/>
            <a:chOff x="309716" y="295121"/>
            <a:chExt cx="11160760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10557510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日常报销业务操作流程</a:t>
              </a:r>
              <a:r>
                <a:rPr lang="en-US" altLang="zh-CN" dirty="0">
                  <a:solidFill>
                    <a:schemeClr val="tx1"/>
                  </a:solidFill>
                  <a:sym typeface="Arial" panose="020B0604020202020204"/>
                </a:rPr>
                <a:t>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（六）   修改或删除已提交业务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5362" y="1075402"/>
            <a:ext cx="11118374" cy="536350"/>
            <a:chOff x="889377" y="1650103"/>
            <a:chExt cx="11118374" cy="536350"/>
          </a:xfrm>
        </p:grpSpPr>
        <p:sp>
          <p:nvSpPr>
            <p:cNvPr id="14" name="矩形 13"/>
            <p:cNvSpPr/>
            <p:nvPr/>
          </p:nvSpPr>
          <p:spPr>
            <a:xfrm>
              <a:off x="1734721" y="1680154"/>
              <a:ext cx="10273030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89377" y="1650103"/>
              <a:ext cx="681037" cy="536350"/>
              <a:chOff x="889377" y="1650103"/>
              <a:chExt cx="681037" cy="536350"/>
            </a:xfrm>
          </p:grpSpPr>
          <p:sp>
            <p:nvSpPr>
              <p:cNvPr id="19" name="椭圆 9"/>
              <p:cNvSpPr/>
              <p:nvPr/>
            </p:nvSpPr>
            <p:spPr>
              <a:xfrm>
                <a:off x="961720" y="1650103"/>
                <a:ext cx="536350" cy="53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89377" y="1718223"/>
                <a:ext cx="68103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zh-CN" altLang="en-US" sz="2000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4837365" y="5416002"/>
            <a:ext cx="7354635" cy="793479"/>
            <a:chOff x="1151190" y="2319342"/>
            <a:chExt cx="9889620" cy="793479"/>
          </a:xfrm>
        </p:grpSpPr>
        <p:sp>
          <p:nvSpPr>
            <p:cNvPr id="24" name="文本框 23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5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37365" y="6721371"/>
            <a:ext cx="7354635" cy="793479"/>
            <a:chOff x="1151190" y="2319342"/>
            <a:chExt cx="9889620" cy="793479"/>
          </a:xfrm>
        </p:grpSpPr>
        <p:sp>
          <p:nvSpPr>
            <p:cNvPr id="27" name="文本框 26"/>
            <p:cNvSpPr txBox="1"/>
            <p:nvPr/>
          </p:nvSpPr>
          <p:spPr>
            <a:xfrm>
              <a:off x="1151190" y="2319342"/>
              <a:ext cx="31905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8" name="TextBox 7"/>
            <p:cNvSpPr txBox="1"/>
            <p:nvPr/>
          </p:nvSpPr>
          <p:spPr>
            <a:xfrm>
              <a:off x="1405888" y="2694630"/>
              <a:ext cx="9634922" cy="4181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b="11527"/>
          <a:stretch>
            <a:fillRect/>
          </a:stretch>
        </p:blipFill>
        <p:spPr>
          <a:xfrm>
            <a:off x="1033780" y="1223010"/>
            <a:ext cx="10052050" cy="43821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13765" y="6004560"/>
            <a:ext cx="10452735" cy="499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zh-CN" b="1" kern="10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注：取消提交业务需在任意审批人未审批状态下进行，如单据在审批中或审批已通过则无法进行取消。</a:t>
            </a:r>
            <a:endParaRPr lang="zh-CN" altLang="zh-CN" b="1" kern="10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endParaRPr lang="zh-CN" altLang="zh-CN" b="1" kern="10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328" y="2754966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伍</a:t>
              </a:r>
              <a:endPara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4976996" y="2537037"/>
            <a:ext cx="4505528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400" dirty="0">
                <a:solidFill>
                  <a:schemeClr val="tx1"/>
                </a:solidFill>
              </a:rPr>
              <a:t>差旅费报销业务操作流程</a:t>
            </a:r>
            <a:endParaRPr lang="zh-CN" altLang="zh-CN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10" y="990947"/>
            <a:ext cx="11238230" cy="607000"/>
            <a:chOff x="490058" y="1478334"/>
            <a:chExt cx="11602790" cy="607000"/>
          </a:xfrm>
        </p:grpSpPr>
        <p:sp>
          <p:nvSpPr>
            <p:cNvPr id="14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42950" y="1478334"/>
              <a:ext cx="10549898" cy="50673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处理国内差旅费报销业务，点击“差旅费报销”按钮后，出现如下界面，点击“新业务填报”按钮。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 descr="p43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7175" y="4377690"/>
            <a:ext cx="9597390" cy="2036445"/>
          </a:xfrm>
          <a:prstGeom prst="rect">
            <a:avLst/>
          </a:prstGeom>
        </p:spPr>
      </p:pic>
      <p:pic>
        <p:nvPicPr>
          <p:cNvPr id="3" name="图片 2" descr="p43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75" y="1658620"/>
            <a:ext cx="9597390" cy="261937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10281" y="977309"/>
            <a:ext cx="10754360" cy="645160"/>
            <a:chOff x="490058" y="1470368"/>
            <a:chExt cx="10754360" cy="645160"/>
          </a:xfrm>
        </p:grpSpPr>
        <p:sp>
          <p:nvSpPr>
            <p:cNvPr id="14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43523" y="1470368"/>
              <a:ext cx="9700895" cy="6451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sz="1800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输入部门编号和项目编号，也可直接点击“项目编号”后的按钮直接定位项目。项目确定后，点击“下一步（差旅费用明细）”。</a:t>
              </a:r>
              <a:endParaRPr lang="zh-CN" altLang="en-US" sz="18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28" name="组合 2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30" name="泪滴形 2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29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2" name="图片 1" descr="p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2283460"/>
            <a:ext cx="9517380" cy="352044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10281" y="977308"/>
            <a:ext cx="10890250" cy="645160"/>
            <a:chOff x="490058" y="1470367"/>
            <a:chExt cx="10890250" cy="645160"/>
          </a:xfrm>
        </p:grpSpPr>
        <p:sp>
          <p:nvSpPr>
            <p:cNvPr id="14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43523" y="1470367"/>
              <a:ext cx="9836785" cy="6451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进入详细信息填报界面，自上而下依次填报出差日期、出差事由、出差人姓名、职称职别、出差地点、人数等信息，填写完毕后，点击右侧“行程单”按钮。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3" name="组合 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5" name="泪滴形 4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4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9" name="图片 8" descr="p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2188210"/>
            <a:ext cx="9831070" cy="426847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3103606" cy="547534"/>
            <a:chOff x="309716" y="295121"/>
            <a:chExt cx="3103606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25001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系统登录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8490" y="1010285"/>
            <a:ext cx="11075670" cy="691515"/>
            <a:chOff x="580519" y="1452113"/>
            <a:chExt cx="11495405" cy="691515"/>
          </a:xfrm>
        </p:grpSpPr>
        <p:sp>
          <p:nvSpPr>
            <p:cNvPr id="14" name="矩形 13"/>
            <p:cNvSpPr/>
            <p:nvPr/>
          </p:nvSpPr>
          <p:spPr>
            <a:xfrm>
              <a:off x="1363474" y="1498468"/>
              <a:ext cx="1071245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修改密码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，可将密码重置为8-16位，包含数字、大小写字母以及特殊字符的新密码，修改完毕后，重新登录系统，具体界面如下图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80519" y="1452113"/>
              <a:ext cx="665348" cy="553778"/>
              <a:chOff x="580519" y="1452113"/>
              <a:chExt cx="665348" cy="553778"/>
            </a:xfrm>
          </p:grpSpPr>
          <p:sp>
            <p:nvSpPr>
              <p:cNvPr id="16" name="矩形: 圆角 15"/>
              <p:cNvSpPr/>
              <p:nvPr/>
            </p:nvSpPr>
            <p:spPr>
              <a:xfrm rot="2700000">
                <a:off x="636304" y="1452113"/>
                <a:ext cx="553778" cy="553778"/>
              </a:xfrm>
              <a:prstGeom prst="round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80519" y="1482781"/>
                <a:ext cx="665348" cy="491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6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02</a:t>
                </a:r>
                <a:endParaRPr lang="zh-CN" altLang="en-US" sz="2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5325" y="1927225"/>
            <a:ext cx="10655935" cy="4623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0">
        <p14:flythroug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17270" y="1080135"/>
            <a:ext cx="10250170" cy="966470"/>
          </a:xfrm>
        </p:spPr>
        <p:txBody>
          <a:bodyPr/>
          <a:lstStyle/>
          <a:p>
            <a:pPr marL="0" indent="0" algn="l"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点击出差人姓名右侧按钮，进行出差地区选择，输入到达日期、淡、旺季的天数、发票张数以及住宿金额，点“保存并返回上一页”。</a:t>
            </a:r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indent="0">
              <a:buNone/>
            </a:pPr>
            <a:endParaRPr lang="en-US" altLang="zh-CN" b="1"/>
          </a:p>
          <a:p>
            <a:pPr marL="0" indent="0">
              <a:buNone/>
            </a:pPr>
            <a:endParaRPr lang="en-US" altLang="zh-CN" b="1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2" name="图片 1" descr="p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70" y="2117725"/>
            <a:ext cx="10087610" cy="43611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17270" y="1080135"/>
            <a:ext cx="10250170" cy="966470"/>
          </a:xfrm>
        </p:spPr>
        <p:txBody>
          <a:bodyPr/>
          <a:lstStyle/>
          <a:p>
            <a:pPr marL="0" indent="0" algn="l"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住宿地点，点击绿色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+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号按钮，输入省份，检索，找到出差地所在地区，在住宿地点打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 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/>
              </a:rPr>
              <a:t>√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/>
              </a:rPr>
              <a:t>  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并输入出差城市名，点“保存并返回上一页”。</a:t>
            </a:r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indent="0">
              <a:buNone/>
            </a:pPr>
            <a:endParaRPr lang="en-US" altLang="zh-CN" b="1"/>
          </a:p>
          <a:p>
            <a:pPr marL="0" indent="0">
              <a:buNone/>
            </a:pPr>
            <a:endParaRPr lang="en-US" altLang="zh-CN" b="1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70" y="2473325"/>
            <a:ext cx="10147935" cy="3733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28065" y="973455"/>
            <a:ext cx="10467975" cy="69469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差旅费主信息填写完毕后，点击右侧“行程单”按钮。</a:t>
            </a:r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indent="0">
              <a:buNone/>
            </a:pPr>
            <a:endParaRPr lang="en-US" altLang="zh-CN" b="1"/>
          </a:p>
          <a:p>
            <a:endParaRPr lang="zh-CN" altLang="en-US" b="1">
              <a:latin typeface="+mn-ea"/>
              <a:cs typeface="+mn-ea"/>
              <a:sym typeface="+mn-ea"/>
            </a:endParaRPr>
          </a:p>
          <a:p>
            <a:endParaRPr lang="en-US" altLang="zh-CN" b="1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572895"/>
            <a:ext cx="10207625" cy="50304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28065" y="878840"/>
            <a:ext cx="10467975" cy="789305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选择填写“行程单”交通工具、起始时间、结束时间、起始地点、目的地、舱位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票别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/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车牌号、单价、张数，然后点击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“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保存并返回前一页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”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。</a:t>
            </a:r>
            <a:endParaRPr lang="zh-CN" altLang="en-US" sz="1800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indent="0">
              <a:buNone/>
            </a:pPr>
            <a:endParaRPr lang="en-US" altLang="zh-CN" b="1"/>
          </a:p>
          <a:p>
            <a:endParaRPr lang="zh-CN" altLang="en-US" b="1">
              <a:latin typeface="+mn-ea"/>
              <a:cs typeface="+mn-ea"/>
              <a:sym typeface="+mn-ea"/>
            </a:endParaRPr>
          </a:p>
          <a:p>
            <a:endParaRPr lang="en-US" altLang="zh-CN" b="1"/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922145"/>
            <a:ext cx="10260965" cy="4479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1013290"/>
            <a:ext cx="11383645" cy="584775"/>
            <a:chOff x="490058" y="1500559"/>
            <a:chExt cx="11383645" cy="584775"/>
          </a:xfrm>
        </p:grpSpPr>
        <p:sp>
          <p:nvSpPr>
            <p:cNvPr id="7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3523" y="1608797"/>
              <a:ext cx="10330180" cy="36830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buNone/>
              </a:pP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行程单填写完毕后，依次填写市内交通补助、伙食补助费等相关信息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250" y="1869440"/>
            <a:ext cx="10533380" cy="4224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1013290"/>
            <a:ext cx="11383645" cy="584775"/>
            <a:chOff x="490058" y="1500559"/>
            <a:chExt cx="11383645" cy="584775"/>
          </a:xfrm>
        </p:grpSpPr>
        <p:sp>
          <p:nvSpPr>
            <p:cNvPr id="7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3523" y="1608797"/>
              <a:ext cx="10330180" cy="36830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buNone/>
              </a:pP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所有信息填写完，点击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下一步（支付方式）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 descr="p48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2057400"/>
            <a:ext cx="9812655" cy="4003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3098"/>
            <a:ext cx="11064543" cy="645160"/>
            <a:chOff x="490058" y="1470367"/>
            <a:chExt cx="11064543" cy="645160"/>
          </a:xfrm>
        </p:grpSpPr>
        <p:sp>
          <p:nvSpPr>
            <p:cNvPr id="6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05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3266" y="1470367"/>
              <a:ext cx="10011335" cy="6451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buNone/>
              </a:pP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跳转到如下界面，根据实际需要选择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冲借款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对公支付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对私支付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等支付方式。然后点击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下一步（提交线上审批）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按钮，后面所有步骤与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日常报销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模块相同，不再赘述。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 descr="p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1987550"/>
            <a:ext cx="9665335" cy="4464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160780" y="6152515"/>
            <a:ext cx="10044430" cy="451485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indent="0">
              <a:buNone/>
            </a:pPr>
            <a:r>
              <a:rPr lang="zh-CN" b="1" dirty="0"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注：差旅费报销单横版打印，项目负责人本人发生的费用由本单位负责人审批，出差人本人签字。</a:t>
            </a:r>
            <a:endParaRPr lang="zh-CN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3" name="图片 2" descr="差旅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1925" y="842010"/>
            <a:ext cx="9327515" cy="499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706238"/>
            <a:ext cx="10946765" cy="1669415"/>
            <a:chOff x="490058" y="1193507"/>
            <a:chExt cx="10946765" cy="1669415"/>
          </a:xfrm>
        </p:grpSpPr>
        <p:sp>
          <p:nvSpPr>
            <p:cNvPr id="6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06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3523" y="1193507"/>
              <a:ext cx="9893300" cy="1669415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marL="0" indent="0">
                <a:buNone/>
              </a:pP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处理国外差旅费业务，与国内差旅费不同的是：</a:t>
              </a:r>
              <a:endParaRPr 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marL="0" indent="0">
                <a:buNone/>
              </a:pP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报销国外差旅费，点出差人姓名右侧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按钮</a:t>
              </a: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进行出差地区选择（</a:t>
              </a: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点击住宿地点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按钮</a:t>
              </a:r>
              <a:r>
                <a:rPr lang="zh-CN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，输入“其他”检索，录入国外出差城市名称，保存并返回上一页）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，再输入到达日期、淡、旺季的天数、发票张数以及住宿金额，点“保存并返回上一页”。</a:t>
              </a:r>
              <a:endParaRPr lang="zh-CN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-166" b="14265"/>
          <a:stretch>
            <a:fillRect/>
          </a:stretch>
        </p:blipFill>
        <p:spPr>
          <a:xfrm>
            <a:off x="1536065" y="2375535"/>
            <a:ext cx="9365615" cy="41211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82640" y="193675"/>
            <a:ext cx="4728845" cy="6038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 dirty="0">
                <a:ln>
                  <a:noFill/>
                </a:ln>
                <a:solidFill>
                  <a:srgbClr val="267B8B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国外差旅费</a:t>
            </a:r>
            <a:endParaRPr lang="zh-CN" altLang="en-US" sz="2400" kern="100" dirty="0">
              <a:solidFill>
                <a:srgbClr val="267B8B"/>
              </a:solidFill>
              <a:effectLst/>
              <a:latin typeface="+mn-ea"/>
              <a:cs typeface="江城圆体 400W" panose="020B0500000000000000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463675" y="706120"/>
            <a:ext cx="10011410" cy="1669415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indent="0">
              <a:buNone/>
            </a:pPr>
            <a:endParaRPr lang="zh-CN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650" y="4111625"/>
            <a:ext cx="10376535" cy="2286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" y="1257935"/>
            <a:ext cx="10600055" cy="26644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796915" y="148590"/>
            <a:ext cx="3721735" cy="775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 dirty="0">
                <a:ln>
                  <a:noFill/>
                </a:ln>
                <a:solidFill>
                  <a:srgbClr val="267B8B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国外差旅费</a:t>
            </a:r>
            <a:endParaRPr lang="zh-CN" altLang="en-US" sz="2800" b="1" kern="100" dirty="0">
              <a:ln>
                <a:noFill/>
              </a:ln>
              <a:solidFill>
                <a:srgbClr val="267B8B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江城圆体 400W" panose="020B0500000000000000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676" y="2795852"/>
              <a:ext cx="1371296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贰</a:t>
              </a:r>
              <a:endParaRPr lang="zh-CN" altLang="en-US" sz="5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4976996" y="2898672"/>
            <a:ext cx="4505528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dirty="0">
                <a:solidFill>
                  <a:schemeClr val="tx1"/>
                </a:solidFill>
                <a:sym typeface="Arial" panose="020B0604020202020204"/>
              </a:rPr>
              <a:t>个人信息维护</a:t>
            </a:r>
            <a:endParaRPr lang="zh-CN" altLang="en-US" sz="5400" dirty="0">
              <a:solidFill>
                <a:schemeClr val="tx1"/>
              </a:solidFill>
              <a:sym typeface="Arial" panose="020B0604020202020204"/>
            </a:endParaRPr>
          </a:p>
        </p:txBody>
      </p:sp>
    </p:spTree>
  </p:cSld>
  <p:clrMapOvr>
    <a:masterClrMapping/>
  </p:clrMapOvr>
  <p:transition spd="med" advTm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差旅费报销业务操作流程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251585" y="553720"/>
            <a:ext cx="9845675" cy="147955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indent="0">
              <a:buNone/>
            </a:pP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国外差旅费主信息填写完毕后，点击右侧“行程单”按钮，</a:t>
            </a:r>
            <a:r>
              <a:rPr 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行程单填写完毕后，依次填写市内交通补助、伙食补助费等相关信息，点击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“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下一步（支付方式）</a:t>
            </a:r>
            <a:r>
              <a:rPr lang="en-US" altLang="zh-CN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”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。</a:t>
            </a:r>
            <a:r>
              <a:rPr lang="zh-CN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注意，录入金额为折算后的人民币金额，附件上传当日汇率表</a:t>
            </a:r>
            <a:r>
              <a:rPr lang="zh-CN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。其他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步骤与国内差旅费相同，不再赘述。</a:t>
            </a:r>
            <a:endParaRPr lang="zh-CN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0485" y="1790065"/>
            <a:ext cx="9570085" cy="48285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20410" y="172085"/>
            <a:ext cx="527685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 dirty="0">
                <a:ln>
                  <a:noFill/>
                </a:ln>
                <a:solidFill>
                  <a:srgbClr val="267B8B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国外差旅费</a:t>
            </a:r>
            <a:endParaRPr lang="zh-CN" altLang="en-US" sz="2800" b="1" kern="100" dirty="0">
              <a:ln>
                <a:noFill/>
              </a:ln>
              <a:solidFill>
                <a:srgbClr val="267B8B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江城圆体 400W" panose="020B0500000000000000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328" y="2859576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dirty="0">
                  <a:sym typeface="Arial" panose="020B0604020202020204"/>
                </a:rPr>
                <a:t>陆</a:t>
              </a:r>
              <a:endParaRPr lang="zh-CN" altLang="en-US" sz="5400" dirty="0"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4558174" y="2437977"/>
            <a:ext cx="6567026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dirty="0">
                <a:solidFill>
                  <a:schemeClr val="tx1"/>
                </a:solidFill>
                <a:sym typeface="+mn-ea"/>
              </a:rPr>
              <a:t>资产报销业务</a:t>
            </a:r>
            <a:endParaRPr lang="zh-CN" altLang="en-US" sz="5400" dirty="0">
              <a:solidFill>
                <a:schemeClr val="tx1"/>
              </a:solidFill>
              <a:sym typeface="+mn-ea"/>
            </a:endParaRPr>
          </a:p>
          <a:p>
            <a:r>
              <a:rPr lang="zh-CN" altLang="en-US" sz="5400" dirty="0">
                <a:solidFill>
                  <a:schemeClr val="tx1"/>
                </a:solidFill>
                <a:sym typeface="+mn-ea"/>
              </a:rPr>
              <a:t>操作流程</a:t>
            </a:r>
            <a:endParaRPr lang="zh-CN" altLang="en-US" sz="540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资产报销业务操作流程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10" y="909032"/>
            <a:ext cx="11334750" cy="734635"/>
            <a:chOff x="490058" y="1350699"/>
            <a:chExt cx="11702441" cy="734635"/>
          </a:xfrm>
        </p:grpSpPr>
        <p:sp>
          <p:nvSpPr>
            <p:cNvPr id="14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642601" y="1350699"/>
              <a:ext cx="10549898" cy="734060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处理资产报销业务，选择网上报销系统模块，点击“资产报销”按钮后，出现如下界面，点击“新业务填报”按钮。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6540" y="1705610"/>
            <a:ext cx="9777095" cy="2946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40" y="4554220"/>
            <a:ext cx="9776460" cy="184721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10281" y="977309"/>
            <a:ext cx="10754360" cy="645160"/>
            <a:chOff x="490058" y="1470368"/>
            <a:chExt cx="10754360" cy="645160"/>
          </a:xfrm>
        </p:grpSpPr>
        <p:sp>
          <p:nvSpPr>
            <p:cNvPr id="14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43523" y="1470368"/>
              <a:ext cx="9700895" cy="6451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sz="1800" b="1" dirty="0">
                  <a:latin typeface="Arial" panose="020B0604020202020204"/>
                  <a:ea typeface="微软雅黑" panose="020B0503020204020204" pitchFamily="34" charset="-122"/>
                  <a:sym typeface="+mn-ea"/>
                </a:rPr>
                <a:t>在新业务填报页面，输入资产验收单编号、附件张数，点击“资产验收单追加检索”，自动生成资产物品明细信息。</a:t>
              </a:r>
              <a:endParaRPr lang="zh-CN" altLang="en-US" sz="1800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28" name="组合 2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30" name="泪滴形 2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29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资产报销业务操作流程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885" y="1925955"/>
            <a:ext cx="10765155" cy="3964305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10281" y="977309"/>
            <a:ext cx="10890250" cy="645160"/>
            <a:chOff x="490058" y="1470368"/>
            <a:chExt cx="10890250" cy="645160"/>
          </a:xfrm>
        </p:grpSpPr>
        <p:sp>
          <p:nvSpPr>
            <p:cNvPr id="14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43523" y="1470368"/>
              <a:ext cx="9836785" cy="6451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点击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经费选择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按钮直接定位项目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，如需从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2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个及以上项目经费报销点击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分拆</a:t>
              </a:r>
              <a:r>
                <a:rPr lang="en-US" altLang="zh-CN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，选择项目并填写分拆后金额，填写完毕后，点击“下一步（支付方式）”。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3" name="组合 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5" name="泪滴形 4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4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资产报销业务操作流程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0" y="1936115"/>
            <a:ext cx="10881360" cy="4527550"/>
          </a:xfrm>
          <a:prstGeom prst="rect">
            <a:avLst/>
          </a:prstGeom>
        </p:spPr>
      </p:pic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资产报销业务操作流程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983098"/>
            <a:ext cx="11223625" cy="645160"/>
            <a:chOff x="490058" y="1470367"/>
            <a:chExt cx="11223625" cy="645160"/>
          </a:xfrm>
        </p:grpSpPr>
        <p:sp>
          <p:nvSpPr>
            <p:cNvPr id="7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3523" y="1470367"/>
              <a:ext cx="10170160" cy="6451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0" fontAlgn="auto">
                <a:lnSpc>
                  <a:spcPct val="100000"/>
                </a:lnSpc>
                <a:buNone/>
              </a:pP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跳转到如下界面，上传电子发票并根据实际需要选择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冲借款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对公支付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对私支付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等支付方式。然后点击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下一步（提交线上审批）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按钮，后面所有步骤与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“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日常报销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”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模块相同，不再赘述。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1813560"/>
            <a:ext cx="10226675" cy="47409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资产报销业务操作流程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0281" y="1013290"/>
            <a:ext cx="11223625" cy="1129955"/>
            <a:chOff x="490058" y="1500559"/>
            <a:chExt cx="11223625" cy="1129955"/>
          </a:xfrm>
        </p:grpSpPr>
        <p:sp>
          <p:nvSpPr>
            <p:cNvPr id="7" name="矩形: 对角圆角 13"/>
            <p:cNvSpPr/>
            <p:nvPr/>
          </p:nvSpPr>
          <p:spPr>
            <a:xfrm>
              <a:off x="490058" y="1500559"/>
              <a:ext cx="890193" cy="58477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4000">
                  <a:srgbClr val="589EF9"/>
                </a:gs>
                <a:gs pos="77000">
                  <a:srgbClr val="0F74F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05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3523" y="1708494"/>
              <a:ext cx="10170160" cy="9220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indent="0" fontAlgn="auto">
                <a:lnSpc>
                  <a:spcPct val="100000"/>
                </a:lnSpc>
                <a:buNone/>
              </a:pP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资产报销所需附件：</a:t>
              </a:r>
              <a:endPara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indent="0" fontAlgn="auto">
                <a:lnSpc>
                  <a:spcPct val="100000"/>
                </a:lnSpc>
                <a:buNone/>
              </a:pP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1.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发票；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2.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沈阳师范大学固定资产验收单，需在领用人签字处、经手人处分别进行签字；</a:t>
              </a:r>
              <a:endParaRPr lang="zh-CN" altLang="en-US" b="1" dirty="0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  <a:p>
              <a:pPr indent="0" fontAlgn="auto">
                <a:lnSpc>
                  <a:spcPct val="100000"/>
                </a:lnSpc>
                <a:buNone/>
              </a:pP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3.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支付记录；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4.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情况说明；</a:t>
              </a:r>
              <a:r>
                <a:rPr lang="en-US" altLang="zh-CN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5.</a:t>
              </a:r>
              <a:r>
                <a:rPr lang="zh-CN" altLang="en-US" b="1" dirty="0"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合同等相关资料。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3040" y="2477135"/>
            <a:ext cx="9231630" cy="37242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8466" y="2019146"/>
            <a:ext cx="2819708" cy="2819708"/>
            <a:chOff x="1026094" y="1745965"/>
            <a:chExt cx="3366069" cy="3366069"/>
          </a:xfrm>
        </p:grpSpPr>
        <p:grpSp>
          <p:nvGrpSpPr>
            <p:cNvPr id="17" name="组合 16"/>
            <p:cNvGrpSpPr/>
            <p:nvPr/>
          </p:nvGrpSpPr>
          <p:grpSpPr>
            <a:xfrm>
              <a:off x="1026094" y="1745965"/>
              <a:ext cx="3366069" cy="3366069"/>
              <a:chOff x="1026094" y="1745965"/>
              <a:chExt cx="3366069" cy="3366069"/>
            </a:xfrm>
          </p:grpSpPr>
          <p:sp>
            <p:nvSpPr>
              <p:cNvPr id="13" name="矩形: 对角圆角 12"/>
              <p:cNvSpPr/>
              <p:nvPr/>
            </p:nvSpPr>
            <p:spPr>
              <a:xfrm>
                <a:off x="1026094" y="1745965"/>
                <a:ext cx="3366069" cy="3366069"/>
              </a:xfrm>
              <a:prstGeom prst="round2DiagRect">
                <a:avLst/>
              </a:prstGeom>
              <a:solidFill>
                <a:srgbClr val="0F74F8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023328" y="2859576"/>
              <a:ext cx="1371600" cy="110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>
                  <a:solidFill>
                    <a:schemeClr val="bg1"/>
                  </a:solidFill>
                  <a:latin typeface="汉真广标" pitchFamily="49" charset="-122"/>
                  <a:ea typeface="汉真广标" pitchFamily="49" charset="-122"/>
                </a:defRPr>
              </a:lvl1pPr>
            </a:lstStyle>
            <a:p>
              <a:r>
                <a:rPr lang="zh-CN" altLang="en-US" sz="5400" dirty="0">
                  <a:sym typeface="Arial" panose="020B0604020202020204"/>
                </a:rPr>
                <a:t>柒</a:t>
              </a:r>
              <a:endParaRPr lang="zh-CN" altLang="en-US" sz="5400" dirty="0">
                <a:sym typeface="Arial" panose="020B0604020202020204"/>
              </a:endParaRPr>
            </a:p>
          </p:txBody>
        </p:sp>
      </p:grpSp>
      <p:sp>
        <p:nvSpPr>
          <p:cNvPr id="20" name="文本框 20"/>
          <p:cNvSpPr txBox="1">
            <a:spLocks noChangeArrowheads="1"/>
          </p:cNvSpPr>
          <p:nvPr/>
        </p:nvSpPr>
        <p:spPr bwMode="auto">
          <a:xfrm>
            <a:off x="4558174" y="2437977"/>
            <a:ext cx="6567026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48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dirty="0">
                <a:solidFill>
                  <a:schemeClr val="tx1"/>
                </a:solidFill>
                <a:sym typeface="+mn-ea"/>
              </a:rPr>
              <a:t>个人收入申报</a:t>
            </a:r>
            <a:endParaRPr lang="zh-CN" altLang="en-US" sz="5400" dirty="0">
              <a:solidFill>
                <a:schemeClr val="tx1"/>
              </a:solidFill>
              <a:sym typeface="+mn-ea"/>
            </a:endParaRPr>
          </a:p>
          <a:p>
            <a:r>
              <a:rPr lang="zh-CN" altLang="en-US" sz="5400" dirty="0">
                <a:solidFill>
                  <a:schemeClr val="tx1"/>
                </a:solidFill>
                <a:sym typeface="+mn-ea"/>
              </a:rPr>
              <a:t>操作流程</a:t>
            </a:r>
            <a:endParaRPr lang="zh-CN" altLang="en-US" sz="540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9716" y="295121"/>
            <a:ext cx="5248402" cy="547534"/>
            <a:chOff x="309716" y="295121"/>
            <a:chExt cx="5248402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46449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86155" y="1121410"/>
            <a:ext cx="10488930" cy="3683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经办人登录财务网上服务大厅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http://cwcxt.synu.edu.cn/dlpt/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，点击“个人收入申报系统”。</a:t>
            </a:r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635" y="3239770"/>
            <a:ext cx="5016500" cy="225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975" y="3239770"/>
            <a:ext cx="4620260" cy="2250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986155" y="1419225"/>
            <a:ext cx="10379710" cy="1130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进入系统后，共有三个菜单，“学生劳务申报”模块负责处理学生奖助学金、劳务酬金等发放业务；“校内人员其他工薪收入申报”模块负责处理校内在职人员相关费用发放业务；“校外人员劳务申报”模块负责处理外聘人员讲课费、评审费等发放业务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913130" y="1118870"/>
            <a:ext cx="10638790" cy="1097280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点击“学生劳务申报”下的“学生劳务发放录入-单”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第一步：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选择“发放类型选择”，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在弹框中选中本次发放的奖助学金或者补助的发放类型，点击“填写申报表”。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sym typeface="+mn-ea"/>
                </a:rPr>
                <a:t>（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一）学生</a:t>
              </a:r>
              <a:r>
                <a:rPr lang="zh-CN" alt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sym typeface="+mn-ea"/>
                </a:rPr>
                <a:t>劳务申报</a:t>
              </a:r>
              <a:endParaRPr lang="zh-CN" altLang="en-US" dirty="0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520" y="2065655"/>
            <a:ext cx="10475595" cy="1806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20" y="3884295"/>
            <a:ext cx="10474960" cy="279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3103606" cy="547534"/>
            <a:chOff x="309716" y="295121"/>
            <a:chExt cx="3103606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25001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个人信息维护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981710" y="1056640"/>
            <a:ext cx="1056386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进入系统，有“财务信息查询系统”“网上报销系统”“个人收入申报系统”“网上审批系统”四个功能栏目，“财务信息查询系统”可查询个人工资收入情况和项目经费的收、支明细、借还款记录及当前余额等，“网上报销系统”可处理日常报销、差旅费报销、借款业务，“个人收入申报系统”可申报学生劳务费、校内人员其他工薪收入、校外人员劳务费，“网上审批系统”中相关项目负责人可处理待审批业务，查看已审批和已驳回业务。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在系统界面中有修改银行卡信息、联系人信息模块，可进入进行相应信息修改。</a:t>
            </a:r>
            <a:r>
              <a:rPr lang="zh-CN" altLang="en-US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具体界面如下图。</a:t>
            </a:r>
            <a:endParaRPr lang="zh-CN" altLang="en-US" b="1" dirty="0">
              <a:solidFill>
                <a:schemeClr val="tx1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8710" y="2823210"/>
            <a:ext cx="10206355" cy="3867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975995" y="948690"/>
            <a:ext cx="10521315" cy="487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发放类型选择说明：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13" name="组合 12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4" name="泪滴形 13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8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sym typeface="+mn-ea"/>
                </a:rPr>
                <a:t>（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一）学生</a:t>
              </a:r>
              <a:r>
                <a:rPr lang="zh-CN" altLang="en-US" dirty="0">
                  <a:solidFill>
                    <a:schemeClr val="tx2">
                      <a:lumMod val="75000"/>
                      <a:lumOff val="25000"/>
                    </a:schemeClr>
                  </a:solidFill>
                  <a:sym typeface="+mn-ea"/>
                </a:rPr>
                <a:t>劳务申报</a:t>
              </a:r>
              <a:endParaRPr lang="zh-CN" altLang="en-US" dirty="0">
                <a:solidFill>
                  <a:schemeClr val="tx2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8625" y="1436370"/>
            <a:ext cx="6536690" cy="507365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5680" y="1064895"/>
            <a:ext cx="10053320" cy="68516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第二步：经费项目选择。点击经费选择，在弹框中选中本次发放的奖助学金或者补助所需项目，单击“经费选择”。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705" y="1770380"/>
            <a:ext cx="10053955" cy="186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40" y="3665220"/>
            <a:ext cx="10053320" cy="2872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2495" y="1054100"/>
            <a:ext cx="10583545" cy="1231265"/>
          </a:xfrm>
        </p:spPr>
        <p:txBody>
          <a:bodyPr/>
          <a:lstStyle/>
          <a:p>
            <a:pPr indent="0" algn="l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第三步：人员明细填报(需要录入备注、经办人与联系电话信息)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方式一：手动录入学生信息与发放金额。点击“新增行”按钮，录入学号与金额即可，姓名、银行卡号信息会通过系统自动获取。如果系统中没有学生的银行卡号信息，会在银行卡号一列显示“no data”，需要联系学生更新银行卡号。</a:t>
            </a:r>
            <a:endParaRPr lang="zh-CN" altLang="en-US" b="1" dirty="0">
              <a:solidFill>
                <a:srgbClr val="FF000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indent="0" algn="l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b="1" dirty="0">
              <a:solidFill>
                <a:srgbClr val="FF00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2698115"/>
            <a:ext cx="10739120" cy="32994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95650" y="6255385"/>
            <a:ext cx="4959985" cy="4921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l"/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注：备注详细写明事项，比如国家级奖学金。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835" y="1021080"/>
            <a:ext cx="10683240" cy="5522595"/>
          </a:xfrm>
        </p:spPr>
        <p:txBody>
          <a:bodyPr>
            <a:normAutofit lnSpcReduction="20000"/>
          </a:bodyPr>
          <a:lstStyle/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方式二：导入发放明细表。点击“学生模板导出”下载模板，根据模板填写学生学号、姓名及金额（模板第三列）后，点击“导入”即可。如果系统中没有某名学生的银行卡号，需要联系学生更新银行卡号。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sz="1400" b="1" kern="100" spc="5" dirty="0" smtClean="0">
              <a:effectLst/>
              <a:highlight>
                <a:srgbClr val="FFFF00"/>
              </a:highlight>
              <a:latin typeface="Calibri" panose="020F0502020204030204" pitchFamily="34" charset="0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marL="0" indent="0">
              <a:buNone/>
            </a:pPr>
            <a:endParaRPr lang="en-US" altLang="zh-CN" sz="1400" b="1" kern="100" spc="5" dirty="0">
              <a:highlight>
                <a:srgbClr val="FFFF00"/>
              </a:highlight>
              <a:latin typeface="Calibri" panose="020F0502020204030204" pitchFamily="34" charset="0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marL="0" indent="0">
              <a:buNone/>
            </a:pPr>
            <a:endParaRPr lang="en-US" altLang="zh-CN" sz="1400" b="1" kern="100" spc="5" dirty="0" smtClean="0">
              <a:effectLst/>
              <a:highlight>
                <a:srgbClr val="FFFF00"/>
              </a:highlight>
              <a:latin typeface="Calibri" panose="020F0502020204030204" pitchFamily="34" charset="0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marL="0" indent="0">
              <a:buNone/>
            </a:pPr>
            <a:endParaRPr lang="zh-CN" altLang="zh-CN" sz="1800" b="1" kern="100" spc="5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zh-CN" sz="1800" b="1" kern="100" spc="5" dirty="0" smtClean="0">
              <a:effectLst/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zh-CN" sz="1800" b="1" kern="100" spc="5" dirty="0" smtClean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</a:t>
            </a:r>
            <a:r>
              <a:rPr lang="zh-CN" altLang="zh-CN" sz="1800" b="1" kern="100" spc="5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：学生可以通过微信公众号</a:t>
            </a:r>
            <a:r>
              <a:rPr lang="en-US" altLang="zh-CN" sz="1800" b="1" kern="100" spc="5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zh-CN" sz="1800" b="1" kern="100" spc="5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财务平台</a:t>
            </a:r>
            <a:r>
              <a:rPr lang="en-US" altLang="zh-CN" sz="1800" b="1" kern="100" spc="5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zh-CN" sz="1800" b="1" kern="100" spc="5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卡号维护，更新银行卡号，银行卡信息更新之后第二日数据传输后生效，再次导入填报方能成功。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847850"/>
            <a:ext cx="10603865" cy="358203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130" y="1054100"/>
            <a:ext cx="10582910" cy="5121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第四步：保存。点击“保存”按钮，可以将单子保存，后面可以进行明细信息修改，或者点击“下一步：获取审批流程”按钮，显示流程获取成功。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 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2227580"/>
            <a:ext cx="5494020" cy="3947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620" y="2227580"/>
            <a:ext cx="5314950" cy="394779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130" y="1098550"/>
            <a:ext cx="10582910" cy="5417820"/>
          </a:xfrm>
        </p:spPr>
        <p:txBody>
          <a:bodyPr>
            <a:normAutofit fontScale="90000" lnSpcReduction="20000"/>
          </a:bodyPr>
          <a:lstStyle/>
          <a:p>
            <a:pPr marL="0" indent="0">
              <a:buNone/>
            </a:pPr>
            <a:r>
              <a:rPr lang="zh-CN" altLang="en-US" sz="2000" b="1" dirty="0">
                <a:latin typeface="Arial" panose="020B0604020202020204"/>
                <a:ea typeface="微软雅黑" panose="020B0503020204020204" pitchFamily="34" charset="-122"/>
              </a:rPr>
              <a:t>第四步：获取完审批流程，选中这个级次，点更换审批人，输入一个在职人员工资号，锁定他做为审核人。</a:t>
            </a:r>
            <a:endParaRPr lang="zh-CN" altLang="en-US" sz="20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                                                             </a:t>
            </a:r>
            <a:r>
              <a:rPr lang="zh-CN" altLang="en-US" sz="1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/>
                <a:ea typeface="微软雅黑" panose="020B0503020204020204" pitchFamily="34" charset="-122"/>
              </a:rPr>
              <a:t>注：审核（验收人）与录入人不能为同一人</a:t>
            </a:r>
            <a:endParaRPr lang="zh-CN" altLang="en-US" sz="18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 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711325"/>
            <a:ext cx="10582275" cy="404812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130" y="1139825"/>
            <a:ext cx="10582910" cy="564705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第四步：录入完毕后可进行附件上传，信息无误后点击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提交审批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，如若发现人员明细填报有误可点击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上一步：编辑发放信息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 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0" y="2070735"/>
            <a:ext cx="10683240" cy="458533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5995" y="1101090"/>
            <a:ext cx="10520045" cy="487362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第五步：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查看已提交单据。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点击“学生劳务申报”下的“学生劳务发放管理-单”。点击物流流程“查看”可查看审批状态；点击“更多操作”，可进行删除、打印等操作。</a:t>
            </a:r>
            <a:endParaRPr lang="zh-CN" altLang="en-US" sz="1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2395220"/>
            <a:ext cx="5059045" cy="36785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（一）学生劳务申报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175" y="2395220"/>
            <a:ext cx="5523865" cy="367855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8535" y="1311910"/>
            <a:ext cx="10492105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校内人员其他工薪收入申报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，较之前有较大改变，变化后项目负责人可在固定时间直接在网报平台申报。具体情况如下：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800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</a:rPr>
              <a:t>1.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校内人员其他工薪收入网报平台申报时间是在工资发放之后，即月初发放本月工资，开资后再发放其他收入，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每月工资发放完毕后至当月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22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号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可在网报平台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-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个人收入申报系统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-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校内人员其他工薪收入申报中提交，每次填报只申报一个经费项目，其他工薪收入发放表审批完需在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23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日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前投入投递箱中。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2.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计税方式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与</a:t>
            </a:r>
            <a:r>
              <a:rPr lang="zh-CN" altLang="en-US" sz="1800" b="1" dirty="0" smtClean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工资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合并计</a:t>
            </a:r>
            <a:r>
              <a:rPr lang="zh-CN" altLang="en-US" sz="1800" b="1" dirty="0" smtClean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税，按全年超额累进税率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计税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，即每次发放其他收入均与工资合并计税，在申报时填写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税前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金额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除科研经费外，其余所有项目经费申报校内人员个人收入，发放表均需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加盖部门公章，公章请勿遮挡二维码及报销单上的信息。</a:t>
            </a:r>
            <a:endParaRPr lang="zh-CN" altLang="en-US" sz="1800" b="1" dirty="0">
              <a:solidFill>
                <a:srgbClr val="0070C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发放表领取人处需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签字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dirty="0"/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676910" y="3468370"/>
          <a:ext cx="1084389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830"/>
                <a:gridCol w="4699635"/>
                <a:gridCol w="2028825"/>
                <a:gridCol w="2935605"/>
              </a:tblGrid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级数</a:t>
                      </a: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全年应纳税所得额</a:t>
                      </a: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税率（</a:t>
                      </a:r>
                      <a:r>
                        <a:rPr lang="en-US" altLang="zh-CN"/>
                        <a:t>%</a:t>
                      </a:r>
                      <a:r>
                        <a:rPr lang="zh-CN" altLang="en-US"/>
                        <a:t>）</a:t>
                      </a: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速算扣除数</a:t>
                      </a:r>
                      <a:endParaRPr lang="zh-CN" altLang="en-US"/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不超过</a:t>
                      </a:r>
                      <a:r>
                        <a:rPr lang="en-US" altLang="zh-CN"/>
                        <a:t>36000</a:t>
                      </a:r>
                      <a:r>
                        <a:rPr lang="zh-CN" altLang="en-US"/>
                        <a:t>元的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超过</a:t>
                      </a:r>
                      <a:r>
                        <a:rPr lang="en-US" altLang="zh-CN"/>
                        <a:t>36000</a:t>
                      </a:r>
                      <a:r>
                        <a:rPr lang="zh-CN" altLang="en-US"/>
                        <a:t>元至</a:t>
                      </a:r>
                      <a:r>
                        <a:rPr lang="en-US" altLang="zh-CN"/>
                        <a:t>144000</a:t>
                      </a:r>
                      <a:r>
                        <a:rPr lang="zh-CN" altLang="en-US"/>
                        <a:t>元的部分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10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2520=36000*</a:t>
                      </a:r>
                      <a:r>
                        <a:rPr lang="zh-CN" altLang="en-US" dirty="0" smtClean="0"/>
                        <a:t>（</a:t>
                      </a:r>
                      <a:r>
                        <a:rPr lang="en-US" altLang="zh-CN" dirty="0" smtClean="0"/>
                        <a:t>10%-3%</a:t>
                      </a:r>
                      <a:r>
                        <a:rPr lang="zh-CN" altLang="en-US" dirty="0" smtClean="0"/>
                        <a:t>）</a:t>
                      </a:r>
                      <a:endParaRPr lang="en-US" altLang="zh-CN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超过</a:t>
                      </a:r>
                      <a:r>
                        <a:rPr lang="en-US" altLang="zh-CN" sz="1800">
                          <a:sym typeface="+mn-ea"/>
                        </a:rPr>
                        <a:t>144000</a:t>
                      </a:r>
                      <a:r>
                        <a:rPr lang="zh-CN" altLang="en-US" sz="1800">
                          <a:sym typeface="+mn-ea"/>
                        </a:rPr>
                        <a:t>元至</a:t>
                      </a:r>
                      <a:r>
                        <a:rPr lang="en-US" altLang="zh-CN" sz="1800">
                          <a:sym typeface="+mn-ea"/>
                        </a:rPr>
                        <a:t>300000</a:t>
                      </a:r>
                      <a:r>
                        <a:rPr lang="zh-CN" altLang="en-US" sz="1800">
                          <a:sym typeface="+mn-ea"/>
                        </a:rPr>
                        <a:t>元的部分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16920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超过</a:t>
                      </a:r>
                      <a:r>
                        <a:rPr lang="en-US" altLang="zh-CN" sz="1800">
                          <a:sym typeface="+mn-ea"/>
                        </a:rPr>
                        <a:t>300000</a:t>
                      </a:r>
                      <a:r>
                        <a:rPr lang="zh-CN" altLang="en-US" sz="1800">
                          <a:sym typeface="+mn-ea"/>
                        </a:rPr>
                        <a:t>元至</a:t>
                      </a:r>
                      <a:r>
                        <a:rPr lang="en-US" altLang="zh-CN" sz="1800">
                          <a:sym typeface="+mn-ea"/>
                        </a:rPr>
                        <a:t>420000</a:t>
                      </a:r>
                      <a:r>
                        <a:rPr lang="zh-CN" altLang="en-US" sz="1800">
                          <a:sym typeface="+mn-ea"/>
                        </a:rPr>
                        <a:t>元的部分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31920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超过</a:t>
                      </a:r>
                      <a:r>
                        <a:rPr lang="en-US" altLang="zh-CN" sz="1800">
                          <a:sym typeface="+mn-ea"/>
                        </a:rPr>
                        <a:t>420000</a:t>
                      </a:r>
                      <a:r>
                        <a:rPr lang="zh-CN" altLang="en-US" sz="1800">
                          <a:sym typeface="+mn-ea"/>
                        </a:rPr>
                        <a:t>元至</a:t>
                      </a:r>
                      <a:r>
                        <a:rPr lang="en-US" altLang="zh-CN" sz="1800">
                          <a:sym typeface="+mn-ea"/>
                        </a:rPr>
                        <a:t>660000</a:t>
                      </a:r>
                      <a:r>
                        <a:rPr lang="zh-CN" altLang="en-US" sz="1800">
                          <a:sym typeface="+mn-ea"/>
                        </a:rPr>
                        <a:t>元的部分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52920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6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超过</a:t>
                      </a:r>
                      <a:r>
                        <a:rPr lang="en-US" altLang="zh-CN" sz="1800">
                          <a:sym typeface="+mn-ea"/>
                        </a:rPr>
                        <a:t>660000</a:t>
                      </a:r>
                      <a:r>
                        <a:rPr lang="zh-CN" altLang="en-US" sz="1800">
                          <a:sym typeface="+mn-ea"/>
                        </a:rPr>
                        <a:t>元至</a:t>
                      </a:r>
                      <a:r>
                        <a:rPr lang="en-US" altLang="zh-CN" sz="1800">
                          <a:sym typeface="+mn-ea"/>
                        </a:rPr>
                        <a:t>960000</a:t>
                      </a:r>
                      <a:r>
                        <a:rPr lang="zh-CN" altLang="en-US" sz="1800">
                          <a:sym typeface="+mn-ea"/>
                        </a:rPr>
                        <a:t>元的部分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85920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7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超过</a:t>
                      </a:r>
                      <a:r>
                        <a:rPr lang="en-US" altLang="zh-CN"/>
                        <a:t>960000</a:t>
                      </a:r>
                      <a:r>
                        <a:rPr lang="zh-CN" altLang="en-US"/>
                        <a:t>元的部分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45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181920</a:t>
                      </a:r>
                      <a:endParaRPr lang="en-US" altLang="zh-C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内容占位符 2"/>
          <p:cNvSpPr>
            <a:spLocks noGrp="1"/>
          </p:cNvSpPr>
          <p:nvPr/>
        </p:nvSpPr>
        <p:spPr>
          <a:xfrm rot="10800000" flipV="1">
            <a:off x="5097780" y="6394450"/>
            <a:ext cx="2588260" cy="305435"/>
          </a:xfrm>
          <a:prstGeom prst="rect">
            <a:avLst/>
          </a:prstGeom>
        </p:spPr>
        <p:txBody>
          <a:bodyPr vert="horz" wrap="square" lIns="0" tIns="0" rIns="0" bIns="0" rtlCol="0">
            <a:normAutofit fontScale="87500" lnSpcReduction="10000"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dirty="0">
                <a:latin typeface="Arial" panose="020B0604020202020204"/>
                <a:ea typeface="微软雅黑" panose="020B0503020204020204" pitchFamily="34" charset="-122"/>
              </a:rPr>
              <a:t>个人所得税税率表</a:t>
            </a:r>
            <a:endParaRPr lang="zh-CN" altLang="en-US" sz="1800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800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676910" y="1514474"/>
          <a:ext cx="10834370" cy="2016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360"/>
                <a:gridCol w="966470"/>
                <a:gridCol w="923290"/>
                <a:gridCol w="1053465"/>
                <a:gridCol w="1026160"/>
                <a:gridCol w="1185545"/>
                <a:gridCol w="1992630"/>
                <a:gridCol w="862330"/>
                <a:gridCol w="2103120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/>
                        <a:t>月份</a:t>
                      </a:r>
                      <a:endParaRPr lang="zh-CN" alt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①</a:t>
                      </a: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工资、绩效</a:t>
                      </a:r>
                      <a:r>
                        <a:rPr lang="zh-CN" altLang="en-US" sz="1600"/>
                        <a:t>津贴等</a:t>
                      </a:r>
                      <a:endParaRPr lang="zh-CN" alt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②</a:t>
                      </a:r>
                      <a:r>
                        <a:rPr lang="zh-CN" altLang="en-US" sz="1600"/>
                        <a:t>其他收入</a:t>
                      </a:r>
                      <a:endParaRPr lang="zh-CN" alt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③</a:t>
                      </a:r>
                      <a:r>
                        <a:rPr lang="zh-CN" altLang="en-US" sz="1200"/>
                        <a:t>全年扣减</a:t>
                      </a:r>
                      <a:r>
                        <a:rPr lang="en-US" altLang="zh-CN" sz="1200"/>
                        <a:t>60000</a:t>
                      </a:r>
                      <a:r>
                        <a:rPr lang="zh-CN" altLang="en-US" sz="1200"/>
                        <a:t>元，每月扣减</a:t>
                      </a:r>
                      <a:r>
                        <a:rPr lang="en-US" altLang="zh-CN" sz="1200"/>
                        <a:t>5000</a:t>
                      </a:r>
                      <a:r>
                        <a:rPr lang="zh-CN" altLang="en-US" sz="1200"/>
                        <a:t>元</a:t>
                      </a:r>
                      <a:endParaRPr lang="zh-CN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④</a:t>
                      </a:r>
                      <a:r>
                        <a:rPr lang="zh-CN" altLang="en-US" sz="1200"/>
                        <a:t>专项附加扣除及三险一金（养老、医疗、职业）</a:t>
                      </a:r>
                      <a:endParaRPr lang="zh-CN" alt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⑤</a:t>
                      </a:r>
                      <a:r>
                        <a:rPr lang="zh-CN" altLang="en-US" sz="1200">
                          <a:sym typeface="+mn-ea"/>
                        </a:rPr>
                        <a:t>应纳税所得额</a:t>
                      </a:r>
                      <a:r>
                        <a:rPr lang="en-US" altLang="zh-CN" sz="1200">
                          <a:sym typeface="+mn-ea"/>
                        </a:rPr>
                        <a:t>=</a:t>
                      </a:r>
                      <a:r>
                        <a:rPr lang="en-US" altLang="zh-CN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①</a:t>
                      </a:r>
                      <a:r>
                        <a:rPr lang="en-US" altLang="zh-CN" sz="1200">
                          <a:sym typeface="+mn-ea"/>
                        </a:rPr>
                        <a:t>+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②</a:t>
                      </a:r>
                      <a:r>
                        <a:rPr lang="en-US" altLang="zh-CN" sz="1200">
                          <a:sym typeface="+mn-ea"/>
                        </a:rPr>
                        <a:t>-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③</a:t>
                      </a:r>
                      <a:r>
                        <a:rPr lang="en-US" altLang="zh-CN" sz="1200">
                          <a:sym typeface="+mn-ea"/>
                        </a:rPr>
                        <a:t>-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④</a:t>
                      </a:r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⑥</a:t>
                      </a:r>
                      <a:r>
                        <a:rPr lang="zh-CN" altLang="en-US" sz="1600"/>
                        <a:t>应纳税额</a:t>
                      </a:r>
                      <a:r>
                        <a:rPr lang="en-US" altLang="zh-CN" sz="1600"/>
                        <a:t>=</a:t>
                      </a: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⑤</a:t>
                      </a:r>
                      <a:r>
                        <a:rPr lang="en-US" altLang="zh-CN" sz="1600"/>
                        <a:t>*</a:t>
                      </a:r>
                      <a:r>
                        <a:rPr lang="zh-CN" altLang="en-US" sz="1600"/>
                        <a:t>税率</a:t>
                      </a:r>
                      <a:r>
                        <a:rPr lang="en-US" altLang="zh-CN" sz="1600"/>
                        <a:t>-</a:t>
                      </a:r>
                      <a:r>
                        <a:rPr lang="zh-CN" altLang="en-US" sz="1600"/>
                        <a:t>速算扣除数</a:t>
                      </a:r>
                      <a:endParaRPr lang="zh-CN" alt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⑦</a:t>
                      </a:r>
                      <a:r>
                        <a:rPr lang="zh-CN" altLang="en-US" sz="1600"/>
                        <a:t>速算扣除数</a:t>
                      </a:r>
                      <a:endParaRPr lang="zh-CN" alt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⑧</a:t>
                      </a:r>
                      <a:r>
                        <a:rPr lang="zh-CN" altLang="en-US" sz="1600"/>
                        <a:t>本次应纳税额</a:t>
                      </a:r>
                      <a:endParaRPr lang="zh-CN" altLang="en-US" sz="1600"/>
                    </a:p>
                  </a:txBody>
                  <a:tcPr anchor="ctr"/>
                </a:tc>
              </a:tr>
              <a:tr h="553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r>
                        <a:rPr lang="zh-CN" altLang="en-US"/>
                        <a:t>月</a:t>
                      </a: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20000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5000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2000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13000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13000*3%=390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0</a:t>
                      </a:r>
                      <a:endParaRPr lang="en-US" alt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390</a:t>
                      </a:r>
                      <a:endParaRPr lang="en-US" altLang="zh-CN"/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1</a:t>
                      </a:r>
                      <a:r>
                        <a:rPr lang="zh-CN" altLang="en-US" dirty="0" smtClean="0"/>
                        <a:t>月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/>
                        <a:t>50000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5000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2000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63000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63000*10</a:t>
                      </a:r>
                      <a:r>
                        <a:rPr lang="en-US" altLang="zh-CN" dirty="0"/>
                        <a:t>%-</a:t>
                      </a:r>
                      <a:r>
                        <a:rPr lang="en-US" altLang="zh-CN" dirty="0" smtClean="0"/>
                        <a:t>2520=3780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2520</a:t>
                      </a:r>
                      <a:endParaRPr lang="en-US" alt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/>
                        <a:t>3780-390=3390</a:t>
                      </a:r>
                      <a:endParaRPr lang="en-US" altLang="zh-CN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715645" y="1063624"/>
            <a:ext cx="4064000" cy="36830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个税计算示例：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09716" y="295121"/>
            <a:ext cx="3103606" cy="547534"/>
            <a:chOff x="309716" y="295121"/>
            <a:chExt cx="3103606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9" name="泪滴形 8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913193" y="307278"/>
              <a:ext cx="25001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Arial" panose="020B0604020202020204"/>
                </a:rPr>
                <a:t>个人信息维护</a:t>
              </a:r>
              <a:endParaRPr lang="zh-CN" altLang="en-US" dirty="0">
                <a:solidFill>
                  <a:schemeClr val="tx1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77215" y="905510"/>
            <a:ext cx="10732770" cy="968093"/>
            <a:chOff x="580519" y="1452113"/>
            <a:chExt cx="11000008" cy="967764"/>
          </a:xfrm>
        </p:grpSpPr>
        <p:sp>
          <p:nvSpPr>
            <p:cNvPr id="14" name="矩形 13"/>
            <p:cNvSpPr/>
            <p:nvPr/>
          </p:nvSpPr>
          <p:spPr>
            <a:xfrm>
              <a:off x="1339247" y="1498170"/>
              <a:ext cx="10241280" cy="921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点击“卡号维护”按钮，可进入如下界面，对个人工资卡号和公务卡号进行修改。（不可添加除学校发放的工资卡和公务卡之外的其他银行卡），</a:t>
              </a:r>
              <a:r>
                <a:rPr lang="zh-CN" altLang="en-US" b="1" dirty="0">
                  <a:solidFill>
                    <a:schemeClr val="tx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rPr>
                <a:t>如学生使用被授权经费，工资卡号即建行缴学费卡号。</a:t>
              </a:r>
              <a:endParaRPr lang="zh-CN" altLang="en-US" b="1" dirty="0">
                <a:solidFill>
                  <a:schemeClr val="tx1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80519" y="1452113"/>
              <a:ext cx="665348" cy="553778"/>
              <a:chOff x="580519" y="1452113"/>
              <a:chExt cx="665348" cy="553778"/>
            </a:xfrm>
          </p:grpSpPr>
          <p:sp>
            <p:nvSpPr>
              <p:cNvPr id="16" name="矩形: 圆角 15"/>
              <p:cNvSpPr/>
              <p:nvPr/>
            </p:nvSpPr>
            <p:spPr>
              <a:xfrm rot="2700000">
                <a:off x="636304" y="1452113"/>
                <a:ext cx="553778" cy="553778"/>
              </a:xfrm>
              <a:prstGeom prst="roundRect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80519" y="1482781"/>
                <a:ext cx="665348" cy="491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6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sym typeface="Arial" panose="020B0604020202020204"/>
                  </a:rPr>
                  <a:t>01</a:t>
                </a:r>
                <a:endParaRPr lang="zh-CN" altLang="en-US" sz="26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8172103" y="4379268"/>
            <a:ext cx="2543193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销售额较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2020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年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Arial" panose="020B0604020202020204"/>
              </a:rPr>
              <a:t>翻了一番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71550" y="1969135"/>
            <a:ext cx="10237470" cy="4595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9515" y="1240790"/>
            <a:ext cx="10656570" cy="88709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校内人员其他工薪收入网报操作步骤如下：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点击“校内人员其他工薪收入申报”下的“其他工薪收入发放录入-单”,进入“发放类型选择”界面。</a:t>
            </a:r>
            <a:endParaRPr lang="zh-CN" altLang="en-US" sz="1800" dirty="0"/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50" y="2249170"/>
            <a:ext cx="9970770" cy="365061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86155" y="1160145"/>
            <a:ext cx="10509885" cy="75247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第一步：发放类型及支付方式选择。点击发放类型选择（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发放类型说明见右下明细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），在弹框中选中本次发放的其他工薪收入的发放类型，单击“填写申报表”。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2054860"/>
            <a:ext cx="10582910" cy="15278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: 单圆角 6"/>
          <p:cNvSpPr/>
          <p:nvPr/>
        </p:nvSpPr>
        <p:spPr>
          <a:xfrm>
            <a:off x="4599305" y="6205220"/>
            <a:ext cx="851535" cy="282575"/>
          </a:xfrm>
          <a:prstGeom prst="round1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9" name="组合 8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" y="3582670"/>
            <a:ext cx="5267960" cy="321119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179820" y="3582670"/>
            <a:ext cx="5316220" cy="3211195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3295" y="1160780"/>
            <a:ext cx="10532745" cy="501459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第二步：经费项目选择。点击“经费选择”，在弹框中选中本次发放的其他工薪收入所需项目，单击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经费选择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。</a:t>
            </a:r>
            <a:endParaRPr lang="zh-CN" altLang="en-US" sz="2000" dirty="0"/>
          </a:p>
        </p:txBody>
      </p:sp>
      <p:grpSp>
        <p:nvGrpSpPr>
          <p:cNvPr id="6" name="组合 5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765" y="4154805"/>
            <a:ext cx="10582275" cy="25825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" y="2078990"/>
            <a:ext cx="10582910" cy="249809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7265" y="1136015"/>
            <a:ext cx="10271760" cy="4873625"/>
          </a:xfrm>
        </p:spPr>
        <p:txBody>
          <a:bodyPr>
            <a:normAutofit/>
          </a:bodyPr>
          <a:lstStyle/>
          <a:p>
            <a:pPr marL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第三步：人员明细填报(需要录入备注、经办人与联系电话信息)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（1）手动录入发放人员信息与发放金额。在“工号”位置输入需要发放人员的职工工号，可直接弹出姓名、部门、工资卡号等信息，填写标准、课时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\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次数、金额，金额为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税前金额（即应发金额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,多个人员可新增行后重复上述操作。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684655" y="6232525"/>
            <a:ext cx="6670675" cy="5397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l"/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注：备注详细写明事项，比如超课时讲课费。标准</a:t>
            </a:r>
            <a:r>
              <a:rPr lang="en-US" altLang="zh-CN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*</a:t>
            </a:r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课时</a:t>
            </a:r>
            <a:r>
              <a:rPr lang="en-US" altLang="zh-CN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\</a:t>
            </a:r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sym typeface="+mn-ea"/>
              </a:rPr>
              <a:t>次数为税前金额，即应发金额。</a:t>
            </a:r>
            <a:endParaRPr lang="zh-CN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2518410"/>
            <a:ext cx="10271760" cy="335788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6315" y="1183640"/>
            <a:ext cx="10027285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（2）导入发放明细表。点击“教工模板导出”下载模板，根据模板填写教工号、姓名及金额（模板第三列）后，点击“导入”即可。注：若工号或人员姓名有误，系统会报错，需核实人员信息以及是否存在退休离职情况。如若是人员信息有误可在网上综合服务平台首页进行信息维护，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退休离休人员请通过此模块进行填报。</a:t>
            </a:r>
            <a:endParaRPr lang="zh-CN" altLang="en-US" sz="1800" b="1" dirty="0">
              <a:solidFill>
                <a:srgbClr val="0070C0"/>
              </a:solidFill>
              <a:latin typeface="Arial" panose="020B0604020202020204"/>
              <a:ea typeface="微软雅黑" panose="020B0503020204020204" pitchFamily="34" charset="-122"/>
            </a:endParaRPr>
          </a:p>
          <a:p>
            <a:endParaRPr lang="zh-CN" altLang="en-US" sz="1800" b="1" dirty="0">
              <a:solidFill>
                <a:srgbClr val="0070C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315" y="2736850"/>
            <a:ext cx="10026650" cy="3409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7" name="组合 6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2495" y="1301750"/>
            <a:ext cx="10328275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四步：保存。点击“保存”按钮，单据可以保存，可以进行后续修改操作。点击“下一步：获取审批流程”按钮，显示获取成功后，针对审核（验收人）进行更换审批人，上传附件页面，点击“提交审批”，提交后不可修改。操作与学生劳务申报第四步一致，不在赘述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7355" y="2673985"/>
            <a:ext cx="6193790" cy="3800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" y="2674620"/>
            <a:ext cx="4750435" cy="3800475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32180" y="1301750"/>
            <a:ext cx="10328910" cy="4873625"/>
          </a:xfrm>
        </p:spPr>
        <p:txBody>
          <a:bodyPr/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第五步：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查看已提交单据。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点击“校内人员其他工薪收入申报”下的“其他工薪收入发放管理-单”。点击“查看”可查看审批状态；点击“更多操作”，可进行删除、打印等操作。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2686685"/>
            <a:ext cx="5008245" cy="310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670" y="2686685"/>
            <a:ext cx="5164455" cy="3108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130" y="1186815"/>
            <a:ext cx="10328910" cy="503364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   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其他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  <a:sym typeface="+mn-ea"/>
              </a:rPr>
              <a:t>工薪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收入到账后，可登陆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沈阳师范大学财务处</a:t>
            </a:r>
            <a:r>
              <a:rPr lang="en-US" altLang="zh-CN" sz="1800" b="1" dirty="0" smtClean="0"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 smtClean="0">
                <a:latin typeface="Arial" panose="020B0604020202020204"/>
                <a:ea typeface="微软雅黑" panose="020B0503020204020204" pitchFamily="34" charset="-122"/>
              </a:rPr>
              <a:t>公众号查看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其他收入明细。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（二）校内人员其他工薪收入申报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7470" y="1920875"/>
            <a:ext cx="6920230" cy="4308475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130" y="1301750"/>
            <a:ext cx="10582910" cy="4873625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进行校外人员信息采集，采集成功后方可发放录入。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方式一：录入采集信息。选择新增，按要求填写信息。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0605" y="2540000"/>
            <a:ext cx="9958070" cy="3376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（三）校外人员信息采集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2800" y="1182370"/>
            <a:ext cx="10364470" cy="2246630"/>
          </a:xfrm>
        </p:spPr>
        <p:txBody>
          <a:bodyPr>
            <a:normAutofit/>
          </a:bodyPr>
          <a:lstStyle/>
          <a:p>
            <a:pPr indent="0" algn="just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1.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后方带问号按钮的需要点击选择，其余为直接填写。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indent="0" algn="just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2.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电子邮箱为选填。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indent="0" algn="just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3.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当银行卡号填写的是的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建设银行卡号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，是否跨行要选择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否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，其余银行信息不必填写；若填写的银行卡号是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非建行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，是否跨行要选择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是</a:t>
            </a:r>
            <a:r>
              <a:rPr lang="en-US" altLang="zh-CN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，其余银行信息为必填项，</a:t>
            </a:r>
            <a:r>
              <a:rPr lang="zh-CN" altLang="en-US" sz="1800" b="1" dirty="0">
                <a:solidFill>
                  <a:srgbClr val="0070C0"/>
                </a:solidFill>
                <a:latin typeface="Arial" panose="020B0604020202020204"/>
                <a:ea typeface="微软雅黑" panose="020B0503020204020204" pitchFamily="34" charset="-122"/>
              </a:rPr>
              <a:t>建议首选填写建行卡号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indent="0" algn="just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4.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身份证号有校验，请填写正确的身份证号。</a:t>
            </a: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endParaRPr lang="en-US" altLang="zh-CN" sz="1800" b="1" dirty="0">
              <a:latin typeface="Arial" panose="020B0604020202020204"/>
              <a:ea typeface="微软雅黑" panose="020B0503020204020204" pitchFamily="34" charset="-122"/>
            </a:endParaRPr>
          </a:p>
          <a:p>
            <a:pPr indent="0" algn="just" eaLnBrk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="1" dirty="0">
                <a:latin typeface="Arial" panose="020B0604020202020204"/>
                <a:ea typeface="微软雅黑" panose="020B0503020204020204" pitchFamily="34" charset="-122"/>
              </a:rPr>
              <a:t>5.</a:t>
            </a:r>
            <a:r>
              <a:rPr lang="zh-CN" altLang="en-US" sz="1800" b="1" dirty="0">
                <a:latin typeface="Arial" panose="020B0604020202020204"/>
                <a:ea typeface="微软雅黑" panose="020B0503020204020204" pitchFamily="34" charset="-122"/>
              </a:rPr>
              <a:t>保存后若弹出报错信息按要求修改后再保存即可。</a:t>
            </a:r>
            <a:endParaRPr lang="zh-CN" altLang="en-US" sz="1800" b="1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1715" y="3429000"/>
            <a:ext cx="10147935" cy="2872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6"/>
          <p:cNvGrpSpPr/>
          <p:nvPr/>
        </p:nvGrpSpPr>
        <p:grpSpPr>
          <a:xfrm>
            <a:off x="309716" y="295121"/>
            <a:ext cx="10239375" cy="547534"/>
            <a:chOff x="309716" y="295121"/>
            <a:chExt cx="10239375" cy="547534"/>
          </a:xfrm>
        </p:grpSpPr>
        <p:grpSp>
          <p:nvGrpSpPr>
            <p:cNvPr id="8" name="组合 7"/>
            <p:cNvGrpSpPr/>
            <p:nvPr/>
          </p:nvGrpSpPr>
          <p:grpSpPr>
            <a:xfrm>
              <a:off x="309716" y="295121"/>
              <a:ext cx="547534" cy="547534"/>
              <a:chOff x="1026094" y="1745965"/>
              <a:chExt cx="3366069" cy="3366069"/>
            </a:xfrm>
            <a:effectLst/>
          </p:grpSpPr>
          <p:sp>
            <p:nvSpPr>
              <p:cNvPr id="10" name="泪滴形 9"/>
              <p:cNvSpPr/>
              <p:nvPr/>
            </p:nvSpPr>
            <p:spPr>
              <a:xfrm>
                <a:off x="1026094" y="1745965"/>
                <a:ext cx="3366069" cy="3366069"/>
              </a:xfrm>
              <a:prstGeom prst="teardrop">
                <a:avLst/>
              </a:prstGeom>
              <a:solidFill>
                <a:srgbClr val="0F74F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300415" y="2020286"/>
                <a:ext cx="2817426" cy="2817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644334" y="2364205"/>
                <a:ext cx="2129589" cy="2129589"/>
              </a:xfrm>
              <a:prstGeom prst="ellipse">
                <a:avLst/>
              </a:prstGeom>
              <a:gradFill>
                <a:gsLst>
                  <a:gs pos="14000">
                    <a:srgbClr val="589EF9"/>
                  </a:gs>
                  <a:gs pos="77000">
                    <a:srgbClr val="0F74F8"/>
                  </a:gs>
                </a:gsLst>
                <a:lin ang="5400000" scaled="0"/>
              </a:gra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sym typeface="Arial" panose="020B0604020202020204"/>
                </a:endParaRPr>
              </a:p>
            </p:txBody>
          </p:sp>
        </p:grpSp>
        <p:sp>
          <p:nvSpPr>
            <p:cNvPr id="16" name="文本框 20"/>
            <p:cNvSpPr txBox="1">
              <a:spLocks noChangeArrowheads="1"/>
            </p:cNvSpPr>
            <p:nvPr/>
          </p:nvSpPr>
          <p:spPr bwMode="auto">
            <a:xfrm>
              <a:off x="912966" y="307186"/>
              <a:ext cx="9636125" cy="52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defTabSz="1219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chemeClr val="tx1"/>
                  </a:solidFill>
                  <a:sym typeface="+mn-ea"/>
                </a:rPr>
                <a:t>个人收入申报操作流程    </a:t>
              </a:r>
              <a:r>
                <a:rPr lang="zh-CN" altLang="en-US" dirty="0">
                  <a:solidFill>
                    <a:srgbClr val="267B8B"/>
                  </a:solidFill>
                  <a:sym typeface="+mn-ea"/>
                </a:rPr>
                <a:t>（三）校外人员信息采集</a:t>
              </a:r>
              <a:endParaRPr lang="zh-CN" altLang="en-US" dirty="0">
                <a:solidFill>
                  <a:srgbClr val="267B8B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DIAGRAM_VIRTUALLY_FRAME" val="{&quot;height&quot;:336.2,&quot;left&quot;:52.1,&quot;top&quot;:128.05,&quot;width&quot;:822.15}"/>
</p:tagLst>
</file>

<file path=ppt/tags/tag101.xml><?xml version="1.0" encoding="utf-8"?>
<p:tagLst xmlns:p="http://schemas.openxmlformats.org/presentationml/2006/main">
  <p:tag name="KSO_WM_DIAGRAM_VIRTUALLY_FRAME" val="{&quot;height&quot;:336.2,&quot;left&quot;:52.1,&quot;top&quot;:128.05,&quot;width&quot;:822.15}"/>
</p:tagLst>
</file>

<file path=ppt/tags/tag102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3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4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5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6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7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8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09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36005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36005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36005"/>
</p:tagLst>
</file>

<file path=ppt/tags/tag113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4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5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6.xml><?xml version="1.0" encoding="utf-8"?>
<p:tagLst xmlns:p="http://schemas.openxmlformats.org/presentationml/2006/main">
  <p:tag name="TABLE_ENDDRAG_ORIGIN_RECT" val="644*188"/>
  <p:tag name="TABLE_ENDDRAG_RECT" val="151*291*644*188"/>
</p:tagLst>
</file>

<file path=ppt/tags/tag117.xml><?xml version="1.0" encoding="utf-8"?>
<p:tagLst xmlns:p="http://schemas.openxmlformats.org/presentationml/2006/main">
  <p:tag name="KSO_WM_SLIDE_TYPE" val="text"/>
  <p:tag name="KSO_WM_BEAUTIFY_FLAG" val="#wm#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INDEX" val="20236005"/>
  <p:tag name="KSO_WM_TEMPLATE_CATEGORY" val="custom"/>
  <p:tag name="KSO_WM_SLIDE_INDEX" val="8"/>
  <p:tag name="KSO_WM_SLIDE_ID" val="custom20236005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118.xml><?xml version="1.0" encoding="utf-8"?>
<p:tagLst xmlns:p="http://schemas.openxmlformats.org/presentationml/2006/main">
  <p:tag name="COMMONDATA" val="eyJoZGlkIjoiNWRmZTMwZTY2ZTE1YTM3MGZlMjUwZjQxMzExYmRkYjkifQ=="/>
</p:tagLst>
</file>

<file path=ppt/tags/tag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3"/>
  <p:tag name="KSO_WM_UNIT_TEXT_LAYER_COUNT" val="1"/>
</p:tagLst>
</file>

<file path=ppt/tags/tag14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0"/>
  <p:tag name="KSO_WM_UNIT_TEXT_LAYER_COUNT" val="1"/>
</p:tagLst>
</file>

<file path=ppt/tags/tag1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  <p:tag name="KSO_WM_UNIT_TEXT_LAYER_COUNT" val="1"/>
</p:tagLst>
</file>

<file path=ppt/tags/tag1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2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8"/>
</p:tagLst>
</file>

<file path=ppt/tags/tag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6"/>
</p:tagLst>
</file>

<file path=ppt/tags/tag4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4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  <p:tag name="KSO_WM_UNIT_TEXT_LAYER_COUNT" val="1"/>
</p:tagLst>
</file>

<file path=ppt/tags/tag46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  <p:tag name="KSO_WM_UNIT_TEXT_LAYER_COUNT" val="1"/>
</p:tagLst>
</file>

<file path=ppt/tags/tag4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20"/>
</p:tagLst>
</file>

<file path=ppt/tags/tag51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62"/>
  <p:tag name="KSO_WM_UNIT_TEXT_LAYER_COUNT" val="1"/>
</p:tagLst>
</file>

<file path=ppt/tags/tag52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20"/>
</p:tagLst>
</file>

<file path=ppt/tags/tag53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62"/>
  <p:tag name="KSO_WM_UNIT_TEXT_LAYER_COUNT" val="1"/>
</p:tagLst>
</file>

<file path=ppt/tags/tag5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5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408"/>
  <p:tag name="KSO_WM_UNIT_TEXT_LAYER_COUNT" val="1"/>
</p:tagLst>
</file>

<file path=ppt/tags/tag6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8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82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9"/>
</p:tagLst>
</file>

<file path=ppt/tags/tag8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3"/>
  <p:tag name="KSO_WM_UNIT_TEXT_LAYER_COUNT" val="1"/>
</p:tagLst>
</file>

<file path=ppt/tags/tag87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0"/>
  <p:tag name="KSO_WM_UNIT_TEXT_LAYER_COUNT" val="1"/>
</p:tagLst>
</file>

<file path=ppt/tags/tag8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8"/>
</p:tagLst>
</file>

<file path=ppt/tags/tag9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6005"/>
</p:tagLst>
</file>

<file path=ppt/tags/tag9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50"/>
  <p:tag name="KSO_WM_UNIT_TEXT_LAYER_COUNT" val="1"/>
  <p:tag name="KSO_WM_TEMPLATE_CATEGORY" val="custom"/>
  <p:tag name="KSO_WM_TEMPLATE_INDEX" val="20236005"/>
</p:tagLst>
</file>

<file path=ppt/tags/tag9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6005"/>
  <p:tag name="KSO_WM_TEMPLATE_CATEGORY" val="custom"/>
  <p:tag name="KSO_WM_TEMPLATE_MASTER_TYPE" val="0"/>
</p:tagLst>
</file>

<file path=ppt/tags/tag96.xml><?xml version="1.0" encoding="utf-8"?>
<p:tagLst xmlns:p="http://schemas.openxmlformats.org/presentationml/2006/main">
  <p:tag name="KSO_WM_UNIT_INDEX" val="4"/>
  <p:tag name="KSO_WM_UNIT_TYPE" val="d"/>
  <p:tag name="KSO_WM_BEAUTIFY_FLAG" val="#wm#"/>
</p:tagLst>
</file>

<file path=ppt/tags/tag97.xml><?xml version="1.0" encoding="utf-8"?>
<p:tagLst xmlns:p="http://schemas.openxmlformats.org/presentationml/2006/main">
  <p:tag name="KSO_WM_UNIT_INDEX" val="4"/>
  <p:tag name="KSO_WM_UNIT_TYPE" val="d"/>
  <p:tag name="KSO_WM_BEAUTIFY_FLAG" val="#wm#"/>
</p:tagLst>
</file>

<file path=ppt/tags/tag98.xml><?xml version="1.0" encoding="utf-8"?>
<p:tagLst xmlns:p="http://schemas.openxmlformats.org/presentationml/2006/main">
  <p:tag name="KSO_WM_UNIT_INDEX" val="3"/>
  <p:tag name="KSO_WM_UNIT_TYPE" val="d"/>
  <p:tag name="KSO_WM_BEAUTIFY_FLAG" val="#wm#"/>
</p:tagLst>
</file>

<file path=ppt/tags/tag99.xml><?xml version="1.0" encoding="utf-8"?>
<p:tagLst xmlns:p="http://schemas.openxmlformats.org/presentationml/2006/main">
  <p:tag name="KSO_WM_UNIT_INDEX" val="3"/>
  <p:tag name="KSO_WM_UNIT_TYPE" val="d"/>
  <p:tag name="KSO_WM_BEAUTIFY_FLAG" val="#wm#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119">
      <a:dk1>
        <a:srgbClr val="333333"/>
      </a:dk1>
      <a:lt1>
        <a:srgbClr val="FFFFFF"/>
      </a:lt1>
      <a:dk2>
        <a:srgbClr val="0E2E34"/>
      </a:dk2>
      <a:lt2>
        <a:srgbClr val="DEF0FA"/>
      </a:lt2>
      <a:accent1>
        <a:srgbClr val="3FACE3"/>
      </a:accent1>
      <a:accent2>
        <a:srgbClr val="6B86FB"/>
      </a:accent2>
      <a:accent3>
        <a:srgbClr val="4C9DE6"/>
      </a:accent3>
      <a:accent4>
        <a:srgbClr val="7995A7"/>
      </a:accent4>
      <a:accent5>
        <a:srgbClr val="3D5D7A"/>
      </a:accent5>
      <a:accent6>
        <a:srgbClr val="2D455B"/>
      </a:accent6>
      <a:hlink>
        <a:srgbClr val="304FFE"/>
      </a:hlink>
      <a:folHlink>
        <a:srgbClr val="492067"/>
      </a:folHlink>
    </a:clrScheme>
    <a:fontScheme name="02-微软雅黑唯一标准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rmAutofit/>
      </a:bodyPr>
      <a:lstStyle>
        <a:defPPr>
          <a:lnSpc>
            <a:spcPct val="140000"/>
          </a:lnSpc>
          <a:defRPr lang="zh-CN" altLang="en-US"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14916</Words>
  <Application>WPS 演示</Application>
  <PresentationFormat>宽屏</PresentationFormat>
  <Paragraphs>1008</Paragraphs>
  <Slides>130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130</vt:i4>
      </vt:variant>
    </vt:vector>
  </HeadingPairs>
  <TitlesOfParts>
    <vt:vector size="148" baseType="lpstr">
      <vt:lpstr>Arial</vt:lpstr>
      <vt:lpstr>宋体</vt:lpstr>
      <vt:lpstr>Wingdings</vt:lpstr>
      <vt:lpstr>思源宋体 CN</vt:lpstr>
      <vt:lpstr>微软雅黑</vt:lpstr>
      <vt:lpstr>江城圆体 400W</vt:lpstr>
      <vt:lpstr>方正正黑简体</vt:lpstr>
      <vt:lpstr>黑体</vt:lpstr>
      <vt:lpstr>Arial</vt:lpstr>
      <vt:lpstr>Calibri</vt:lpstr>
      <vt:lpstr>汉真广标</vt:lpstr>
      <vt:lpstr>等线</vt:lpstr>
      <vt:lpstr>Arial Unicode MS</vt:lpstr>
      <vt:lpstr>Times New Roman</vt:lpstr>
      <vt:lpstr>仿宋</vt:lpstr>
      <vt:lpstr>第一PPT，www.1ppt.com</vt:lpstr>
      <vt:lpstr>自定义设计方案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工作汇报</dc:title>
  <dc:creator>第一PPT</dc:creator>
  <cp:keywords>www.1ppt.com</cp:keywords>
  <dc:description>www.1ppt.com</dc:description>
  <cp:lastModifiedBy>Sofia</cp:lastModifiedBy>
  <cp:revision>583</cp:revision>
  <dcterms:created xsi:type="dcterms:W3CDTF">2021-12-07T09:37:00Z</dcterms:created>
  <dcterms:modified xsi:type="dcterms:W3CDTF">2025-05-27T03:39:21Z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0EA13829CA2144999BAB31E43EA3035F_13</vt:lpwstr>
  </property>
  <property fmtid="{D5CDD505-2E9C-101B-9397-08002B2CF9AE}" pid="3" name="KSOProductBuildVer">
    <vt:lpwstr>2052-12.1.0.21171</vt:lpwstr>
  </property>
</Properties>
</file>